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1"/>
  </p:notesMasterIdLst>
  <p:sldIdLst>
    <p:sldId id="256" r:id="rId5"/>
    <p:sldId id="338" r:id="rId6"/>
    <p:sldId id="399" r:id="rId7"/>
    <p:sldId id="343" r:id="rId8"/>
    <p:sldId id="344" r:id="rId9"/>
    <p:sldId id="259" r:id="rId10"/>
    <p:sldId id="386" r:id="rId11"/>
    <p:sldId id="339" r:id="rId12"/>
    <p:sldId id="387" r:id="rId13"/>
    <p:sldId id="348" r:id="rId14"/>
    <p:sldId id="358" r:id="rId15"/>
    <p:sldId id="340" r:id="rId16"/>
    <p:sldId id="341" r:id="rId17"/>
    <p:sldId id="342" r:id="rId18"/>
    <p:sldId id="349" r:id="rId19"/>
    <p:sldId id="350" r:id="rId20"/>
    <p:sldId id="389" r:id="rId21"/>
    <p:sldId id="269" r:id="rId22"/>
    <p:sldId id="301" r:id="rId23"/>
    <p:sldId id="404" r:id="rId24"/>
    <p:sldId id="302" r:id="rId25"/>
    <p:sldId id="303" r:id="rId26"/>
    <p:sldId id="289" r:id="rId27"/>
    <p:sldId id="390" r:id="rId28"/>
    <p:sldId id="351" r:id="rId29"/>
    <p:sldId id="304" r:id="rId30"/>
    <p:sldId id="402" r:id="rId31"/>
    <p:sldId id="305" r:id="rId32"/>
    <p:sldId id="391" r:id="rId33"/>
    <p:sldId id="345" r:id="rId34"/>
    <p:sldId id="258" r:id="rId35"/>
    <p:sldId id="290" r:id="rId36"/>
    <p:sldId id="261" r:id="rId37"/>
    <p:sldId id="266" r:id="rId38"/>
    <p:sldId id="267" r:id="rId39"/>
    <p:sldId id="310" r:id="rId40"/>
    <p:sldId id="347" r:id="rId41"/>
    <p:sldId id="352" r:id="rId42"/>
    <p:sldId id="311" r:id="rId43"/>
    <p:sldId id="312" r:id="rId44"/>
    <p:sldId id="313" r:id="rId45"/>
    <p:sldId id="314" r:id="rId46"/>
    <p:sldId id="366" r:id="rId47"/>
    <p:sldId id="367" r:id="rId48"/>
    <p:sldId id="359" r:id="rId49"/>
    <p:sldId id="400" r:id="rId50"/>
    <p:sldId id="315" r:id="rId51"/>
    <p:sldId id="401" r:id="rId52"/>
    <p:sldId id="418" r:id="rId53"/>
    <p:sldId id="360" r:id="rId54"/>
    <p:sldId id="373" r:id="rId55"/>
    <p:sldId id="353" r:id="rId56"/>
    <p:sldId id="403" r:id="rId57"/>
    <p:sldId id="361" r:id="rId58"/>
    <p:sldId id="362" r:id="rId59"/>
    <p:sldId id="354" r:id="rId60"/>
    <p:sldId id="363" r:id="rId61"/>
    <p:sldId id="368" r:id="rId62"/>
    <p:sldId id="369" r:id="rId63"/>
    <p:sldId id="355" r:id="rId64"/>
    <p:sldId id="370" r:id="rId65"/>
    <p:sldId id="371" r:id="rId66"/>
    <p:sldId id="372" r:id="rId67"/>
    <p:sldId id="364" r:id="rId68"/>
    <p:sldId id="356" r:id="rId69"/>
    <p:sldId id="365" r:id="rId70"/>
    <p:sldId id="397" r:id="rId71"/>
    <p:sldId id="398" r:id="rId72"/>
    <p:sldId id="374" r:id="rId73"/>
    <p:sldId id="268" r:id="rId74"/>
    <p:sldId id="270" r:id="rId75"/>
    <p:sldId id="271" r:id="rId76"/>
    <p:sldId id="375" r:id="rId77"/>
    <p:sldId id="272" r:id="rId78"/>
    <p:sldId id="273" r:id="rId79"/>
    <p:sldId id="274" r:id="rId80"/>
    <p:sldId id="282" r:id="rId81"/>
    <p:sldId id="385" r:id="rId82"/>
    <p:sldId id="276" r:id="rId83"/>
    <p:sldId id="277" r:id="rId84"/>
    <p:sldId id="278" r:id="rId85"/>
    <p:sldId id="279" r:id="rId86"/>
    <p:sldId id="280" r:id="rId87"/>
    <p:sldId id="281" r:id="rId88"/>
    <p:sldId id="283" r:id="rId89"/>
    <p:sldId id="316" r:id="rId90"/>
    <p:sldId id="317" r:id="rId91"/>
    <p:sldId id="382" r:id="rId92"/>
    <p:sldId id="383" r:id="rId93"/>
    <p:sldId id="384" r:id="rId94"/>
    <p:sldId id="284" r:id="rId95"/>
    <p:sldId id="285" r:id="rId96"/>
    <p:sldId id="286" r:id="rId97"/>
    <p:sldId id="287" r:id="rId98"/>
    <p:sldId id="288" r:id="rId99"/>
    <p:sldId id="332" r:id="rId100"/>
    <p:sldId id="334" r:id="rId101"/>
    <p:sldId id="335" r:id="rId102"/>
    <p:sldId id="336" r:id="rId103"/>
    <p:sldId id="376" r:id="rId104"/>
    <p:sldId id="377" r:id="rId105"/>
    <p:sldId id="378" r:id="rId106"/>
    <p:sldId id="337" r:id="rId107"/>
    <p:sldId id="415" r:id="rId108"/>
    <p:sldId id="291" r:id="rId109"/>
    <p:sldId id="379" r:id="rId110"/>
    <p:sldId id="380" r:id="rId111"/>
    <p:sldId id="318" r:id="rId112"/>
    <p:sldId id="414" r:id="rId113"/>
    <p:sldId id="319" r:id="rId114"/>
    <p:sldId id="320" r:id="rId115"/>
    <p:sldId id="321" r:id="rId116"/>
    <p:sldId id="416" r:id="rId117"/>
    <p:sldId id="417" r:id="rId118"/>
    <p:sldId id="419" r:id="rId119"/>
    <p:sldId id="405" r:id="rId120"/>
    <p:sldId id="323" r:id="rId121"/>
    <p:sldId id="324" r:id="rId122"/>
    <p:sldId id="325" r:id="rId123"/>
    <p:sldId id="326" r:id="rId124"/>
    <p:sldId id="327" r:id="rId125"/>
    <p:sldId id="328" r:id="rId126"/>
    <p:sldId id="329" r:id="rId127"/>
    <p:sldId id="330" r:id="rId128"/>
    <p:sldId id="331" r:id="rId129"/>
    <p:sldId id="406" r:id="rId130"/>
    <p:sldId id="407" r:id="rId131"/>
    <p:sldId id="408" r:id="rId132"/>
    <p:sldId id="409" r:id="rId133"/>
    <p:sldId id="410" r:id="rId134"/>
    <p:sldId id="294" r:id="rId135"/>
    <p:sldId id="292" r:id="rId136"/>
    <p:sldId id="293" r:id="rId137"/>
    <p:sldId id="295" r:id="rId138"/>
    <p:sldId id="296" r:id="rId139"/>
    <p:sldId id="420" r:id="rId140"/>
    <p:sldId id="421" r:id="rId141"/>
    <p:sldId id="422" r:id="rId142"/>
    <p:sldId id="423" r:id="rId143"/>
    <p:sldId id="424" r:id="rId144"/>
    <p:sldId id="425" r:id="rId145"/>
    <p:sldId id="426" r:id="rId146"/>
    <p:sldId id="427" r:id="rId147"/>
    <p:sldId id="428" r:id="rId148"/>
    <p:sldId id="429" r:id="rId149"/>
    <p:sldId id="430" r:id="rId150"/>
    <p:sldId id="431" r:id="rId151"/>
    <p:sldId id="432" r:id="rId152"/>
    <p:sldId id="433" r:id="rId153"/>
    <p:sldId id="297" r:id="rId154"/>
    <p:sldId id="298" r:id="rId155"/>
    <p:sldId id="299" r:id="rId156"/>
    <p:sldId id="300" r:id="rId157"/>
    <p:sldId id="411" r:id="rId158"/>
    <p:sldId id="412" r:id="rId159"/>
    <p:sldId id="413" r:id="rId1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50EE243-8C1F-4C5D-8F2E-A480C09C3820}" v="3" dt="2021-12-20T15:26:19.2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38" autoAdjust="0"/>
    <p:restoredTop sz="94343" autoAdjust="0"/>
  </p:normalViewPr>
  <p:slideViewPr>
    <p:cSldViewPr snapToGrid="0">
      <p:cViewPr varScale="1">
        <p:scale>
          <a:sx n="69" d="100"/>
          <a:sy n="69" d="100"/>
        </p:scale>
        <p:origin x="600" y="7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59" Type="http://schemas.openxmlformats.org/officeDocument/2006/relationships/slide" Target="slides/slide155.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160" Type="http://schemas.openxmlformats.org/officeDocument/2006/relationships/slide" Target="slides/slide156.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5" Type="http://schemas.openxmlformats.org/officeDocument/2006/relationships/slide" Target="slides/slide81.xml"/><Relationship Id="rId150" Type="http://schemas.openxmlformats.org/officeDocument/2006/relationships/slide" Target="slides/slide146.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61" Type="http://schemas.openxmlformats.org/officeDocument/2006/relationships/notesMaster" Target="notesMasters/notesMaster1.xml"/><Relationship Id="rId16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slide" Target="slides/slide152.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167" Type="http://schemas.microsoft.com/office/2015/10/relationships/revisionInfo" Target="revisionInfo.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162" Type="http://schemas.openxmlformats.org/officeDocument/2006/relationships/presProps" Target="presProps.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slide" Target="slides/slide153.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viewProps" Target="viewProps.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tableStyles" Target="tableStyles.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CHITHA - 200932296" userId="S::architha.mitma@learner.manipal.edu::a28f1b96-c7c1-4847-9625-fcc3dad18d3a" providerId="AD" clId="Web-{D50EE243-8C1F-4C5D-8F2E-A480C09C3820}"/>
    <pc:docChg chg="modSld">
      <pc:chgData name="ARCHITHA - 200932296" userId="S::architha.mitma@learner.manipal.edu::a28f1b96-c7c1-4847-9625-fcc3dad18d3a" providerId="AD" clId="Web-{D50EE243-8C1F-4C5D-8F2E-A480C09C3820}" dt="2021-12-20T15:26:18.623" v="1" actId="20577"/>
      <pc:docMkLst>
        <pc:docMk/>
      </pc:docMkLst>
      <pc:sldChg chg="modSp">
        <pc:chgData name="ARCHITHA - 200932296" userId="S::architha.mitma@learner.manipal.edu::a28f1b96-c7c1-4847-9625-fcc3dad18d3a" providerId="AD" clId="Web-{D50EE243-8C1F-4C5D-8F2E-A480C09C3820}" dt="2021-12-20T15:26:18.623" v="1" actId="20577"/>
        <pc:sldMkLst>
          <pc:docMk/>
          <pc:sldMk cId="1175382026" sldId="365"/>
        </pc:sldMkLst>
        <pc:spChg chg="mod">
          <ac:chgData name="ARCHITHA - 200932296" userId="S::architha.mitma@learner.manipal.edu::a28f1b96-c7c1-4847-9625-fcc3dad18d3a" providerId="AD" clId="Web-{D50EE243-8C1F-4C5D-8F2E-A480C09C3820}" dt="2021-12-20T15:26:18.623" v="1" actId="20577"/>
          <ac:spMkLst>
            <pc:docMk/>
            <pc:sldMk cId="1175382026" sldId="365"/>
            <ac:spMk id="3" creationId="{00000000-0000-0000-0000-000000000000}"/>
          </ac:spMkLst>
        </pc:spChg>
      </pc:sldChg>
    </pc:docChg>
  </pc:docChgLst>
</pc:chgInfo>
</file>

<file path=ppt/media/image19.jpeg>
</file>

<file path=ppt/media/image30.jpeg>
</file>

<file path=ppt/media/image31.png>
</file>

<file path=ppt/media/image32.jpeg>
</file>

<file path=ppt/media/image5.png>
</file>

<file path=ppt/media/image74.jpeg>
</file>

<file path=ppt/media/image76.jpeg>
</file>

<file path=ppt/media/image77.jpeg>
</file>

<file path=ppt/media/image78.jpeg>
</file>

<file path=ppt/media/image79.png>
</file>

<file path=ppt/media/image81.jpeg>
</file>

<file path=ppt/media/image82.jpeg>
</file>

<file path=ppt/media/image83.jpeg>
</file>

<file path=ppt/media/image84.jpeg>
</file>

<file path=ppt/media/image85.jpeg>
</file>

<file path=ppt/media/image86.jpeg>
</file>

<file path=ppt/media/image87.jpeg>
</file>

<file path=ppt/media/image88.jpeg>
</file>

<file path=ppt/media/image89.jpeg>
</file>

<file path=ppt/media/image90.jpeg>
</file>

<file path=ppt/media/image91.jpeg>
</file>

<file path=ppt/media/image92.jpeg>
</file>

<file path=ppt/media/image93.jpeg>
</file>

<file path=ppt/media/image94.jpeg>
</file>

<file path=ppt/media/image95.jpeg>
</file>

<file path=ppt/media/image9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37BDDB-F251-4AA6-B55D-CE5CD9E8C6F9}" type="datetimeFigureOut">
              <a:rPr lang="en-US" smtClean="0"/>
              <a:t>12/20/2021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8ADAE-CBD3-4816-9D79-B74A77649A17}" type="slidenum">
              <a:rPr lang="en-US" smtClean="0"/>
              <a:t>‹#›</a:t>
            </a:fld>
            <a:endParaRPr lang="en-US"/>
          </a:p>
        </p:txBody>
      </p:sp>
    </p:spTree>
    <p:extLst>
      <p:ext uri="{BB962C8B-B14F-4D97-AF65-F5344CB8AC3E}">
        <p14:creationId xmlns:p14="http://schemas.microsoft.com/office/powerpoint/2010/main" val="4223233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68ADAE-CBD3-4816-9D79-B74A77649A17}" type="slidenum">
              <a:rPr lang="en-US" smtClean="0"/>
              <a:t>66</a:t>
            </a:fld>
            <a:endParaRPr lang="en-US"/>
          </a:p>
        </p:txBody>
      </p:sp>
    </p:spTree>
    <p:extLst>
      <p:ext uri="{BB962C8B-B14F-4D97-AF65-F5344CB8AC3E}">
        <p14:creationId xmlns:p14="http://schemas.microsoft.com/office/powerpoint/2010/main" val="1260629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98C26C1-886F-496A-9271-D60C5B734A99}" type="datetimeFigureOut">
              <a:rPr lang="en-US" smtClean="0"/>
              <a:t>12/20/2021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4164905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8C26C1-886F-496A-9271-D60C5B734A99}" type="datetimeFigureOut">
              <a:rPr lang="en-US" smtClean="0"/>
              <a:t>12/20/2021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3169911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8C26C1-886F-496A-9271-D60C5B734A99}" type="datetimeFigureOut">
              <a:rPr lang="en-US" smtClean="0"/>
              <a:t>12/20/2021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1060945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8C26C1-886F-496A-9271-D60C5B734A99}" type="datetimeFigureOut">
              <a:rPr lang="en-US" smtClean="0"/>
              <a:t>12/20/2021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2353180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98C26C1-886F-496A-9271-D60C5B734A99}" type="datetimeFigureOut">
              <a:rPr lang="en-US" smtClean="0"/>
              <a:t>12/20/2021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610362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98C26C1-886F-496A-9271-D60C5B734A99}" type="datetimeFigureOut">
              <a:rPr lang="en-US" smtClean="0"/>
              <a:t>12/20/2021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3480945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98C26C1-886F-496A-9271-D60C5B734A99}" type="datetimeFigureOut">
              <a:rPr lang="en-US" smtClean="0"/>
              <a:t>12/20/2021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624918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98C26C1-886F-496A-9271-D60C5B734A99}" type="datetimeFigureOut">
              <a:rPr lang="en-US" smtClean="0"/>
              <a:t>12/20/2021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3076675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8C26C1-886F-496A-9271-D60C5B734A99}" type="datetimeFigureOut">
              <a:rPr lang="en-US" smtClean="0"/>
              <a:t>12/20/2021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27874257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98C26C1-886F-496A-9271-D60C5B734A99}" type="datetimeFigureOut">
              <a:rPr lang="en-US" smtClean="0"/>
              <a:t>12/20/2021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3509403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98C26C1-886F-496A-9271-D60C5B734A99}" type="datetimeFigureOut">
              <a:rPr lang="en-US" smtClean="0"/>
              <a:t>12/20/2021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EC93D7-7702-4084-A218-C8174226DD4D}" type="slidenum">
              <a:rPr lang="en-US" smtClean="0"/>
              <a:t>‹#›</a:t>
            </a:fld>
            <a:endParaRPr lang="en-US"/>
          </a:p>
        </p:txBody>
      </p:sp>
    </p:spTree>
    <p:extLst>
      <p:ext uri="{BB962C8B-B14F-4D97-AF65-F5344CB8AC3E}">
        <p14:creationId xmlns:p14="http://schemas.microsoft.com/office/powerpoint/2010/main" val="40441770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8C26C1-886F-496A-9271-D60C5B734A99}" type="datetimeFigureOut">
              <a:rPr lang="en-US" smtClean="0"/>
              <a:t>12/20/2021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EC93D7-7702-4084-A218-C8174226DD4D}" type="slidenum">
              <a:rPr lang="en-US" smtClean="0"/>
              <a:t>‹#›</a:t>
            </a:fld>
            <a:endParaRPr lang="en-US"/>
          </a:p>
        </p:txBody>
      </p:sp>
    </p:spTree>
    <p:extLst>
      <p:ext uri="{BB962C8B-B14F-4D97-AF65-F5344CB8AC3E}">
        <p14:creationId xmlns:p14="http://schemas.microsoft.com/office/powerpoint/2010/main" val="2890082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69.emf"/><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hyperlink" Target="https://circuitglobe.com/energy-meter.html" TargetMode="Externa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73.emf"/><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7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76.jpe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77.jpe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78.jpe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hyperlink" Target="http://learn4electrical.altervista.org/electrical-power-distribution-system-classification/" TargetMode="Externa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80.emf"/><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81.jpeg"/><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82.jpe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83.jpeg"/><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image" Target="../media/image8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85.jpeg"/><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86.jpe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87.jpe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image" Target="../media/image88.jpeg"/><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89.jpeg"/><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90.jpe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91.jpeg"/><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92.jpe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93.jpeg"/><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image" Target="../media/image9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95.jpeg"/><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hyperlink" Target="https://en.wikipedia.org/wiki/Automatic_meter_reading" TargetMode="Externa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openxmlformats.org/officeDocument/2006/relationships/hyperlink" Target="https://en.wikipedia.org/wiki/Wireless_mesh_network" TargetMode="External"/><Relationship Id="rId2" Type="http://schemas.openxmlformats.org/officeDocument/2006/relationships/hyperlink" Target="https://en.wikipedia.org/wiki/Wireless_ad_hoc_network" TargetMode="External"/><Relationship Id="rId1" Type="http://schemas.openxmlformats.org/officeDocument/2006/relationships/slideLayout" Target="../slideLayouts/slideLayout2.xml"/><Relationship Id="rId4" Type="http://schemas.openxmlformats.org/officeDocument/2006/relationships/hyperlink" Target="https://en.wikipedia.org/wiki/ZigBee" TargetMode="External"/></Relationships>
</file>

<file path=ppt/slides/_rels/slide156.xml.rels><?xml version="1.0" encoding="UTF-8" standalone="yes"?>
<Relationships xmlns="http://schemas.openxmlformats.org/package/2006/relationships"><Relationship Id="rId2" Type="http://schemas.openxmlformats.org/officeDocument/2006/relationships/image" Target="../media/image9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2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4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s://circuitglobe.com/energy-meter.html"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hyperlink" Target="https://www.electrical4u.com/magnetic-field/"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ww.electrical4u.com/rating-of-circuit-breaker-short-circuit-breaking-making-current/" TargetMode="External"/></Relationships>
</file>

<file path=ppt/slides/_rels/slide67.xml.rels><?xml version="1.0" encoding="UTF-8" standalone="yes"?>
<Relationships xmlns="http://schemas.openxmlformats.org/package/2006/relationships"><Relationship Id="rId3" Type="http://schemas.openxmlformats.org/officeDocument/2006/relationships/hyperlink" Target="https://www.electrical4u.com/rating-of-circuit-breaker-short-circuit-breaking-making-current/" TargetMode="External"/><Relationship Id="rId2" Type="http://schemas.openxmlformats.org/officeDocument/2006/relationships/hyperlink" Target="https://www.electrical4u.com/magnetic-field/" TargetMode="Externa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hyperlink" Target="https://www.electrical4u.com/magnetic-circuit/" TargetMode="Externa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image" Target="../media/image61.emf"/><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63.emf"/><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64.emf"/><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u="sng" dirty="0">
                <a:latin typeface="Bodoni MT" panose="02070603080606020203" pitchFamily="18" charset="0"/>
              </a:rPr>
              <a:t>ENERGY METER</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863537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09707"/>
            <a:ext cx="10515600" cy="1325563"/>
          </a:xfrm>
        </p:spPr>
        <p:txBody>
          <a:bodyPr/>
          <a:lstStyle/>
          <a:p>
            <a:r>
              <a:rPr lang="en-US" b="1" u="sng" dirty="0"/>
              <a:t>Types of energy meter</a:t>
            </a:r>
          </a:p>
        </p:txBody>
      </p:sp>
      <p:sp>
        <p:nvSpPr>
          <p:cNvPr id="3" name="Content Placeholder 2"/>
          <p:cNvSpPr>
            <a:spLocks noGrp="1"/>
          </p:cNvSpPr>
          <p:nvPr>
            <p:ph idx="1"/>
          </p:nvPr>
        </p:nvSpPr>
        <p:spPr>
          <a:xfrm>
            <a:off x="838200" y="1825624"/>
            <a:ext cx="10515600" cy="5032375"/>
          </a:xfrm>
        </p:spPr>
        <p:txBody>
          <a:bodyPr>
            <a:normAutofit/>
          </a:bodyPr>
          <a:lstStyle/>
          <a:p>
            <a:r>
              <a:rPr lang="en-US" dirty="0"/>
              <a:t>These energy meters are classified based on the application where they are used </a:t>
            </a:r>
          </a:p>
          <a:p>
            <a:r>
              <a:rPr lang="en-US" dirty="0" err="1"/>
              <a:t>i.e</a:t>
            </a:r>
            <a:r>
              <a:rPr lang="en-US" dirty="0"/>
              <a:t> either </a:t>
            </a:r>
            <a:r>
              <a:rPr lang="en-US" b="1" u="sng" dirty="0"/>
              <a:t>single phase </a:t>
            </a:r>
            <a:r>
              <a:rPr lang="en-US" dirty="0"/>
              <a:t>or </a:t>
            </a:r>
            <a:r>
              <a:rPr lang="en-US" b="1" u="sng" dirty="0"/>
              <a:t>3 phase </a:t>
            </a:r>
          </a:p>
          <a:p>
            <a:r>
              <a:rPr lang="en-US" dirty="0"/>
              <a:t>Single phase energy meters are used for home appliances </a:t>
            </a:r>
          </a:p>
          <a:p>
            <a:r>
              <a:rPr lang="en-US" dirty="0"/>
              <a:t>Whereas 3 phase energy meters are used for commercial and industrial appliances.</a:t>
            </a:r>
          </a:p>
          <a:p>
            <a:r>
              <a:rPr lang="en-US" dirty="0"/>
              <a:t>Single phase energy meters can be directly connected with the line and load.</a:t>
            </a:r>
          </a:p>
          <a:p>
            <a:r>
              <a:rPr lang="en-US" dirty="0"/>
              <a:t>3 phase energy meters are connected with protective devices such as step down current transformers.</a:t>
            </a:r>
          </a:p>
        </p:txBody>
      </p:sp>
    </p:spTree>
    <p:extLst>
      <p:ext uri="{BB962C8B-B14F-4D97-AF65-F5344CB8AC3E}">
        <p14:creationId xmlns:p14="http://schemas.microsoft.com/office/powerpoint/2010/main" val="243645366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77672" y="365125"/>
            <a:ext cx="11614244" cy="6062971"/>
          </a:xfrm>
          <a:prstGeom prst="rect">
            <a:avLst/>
          </a:prstGeom>
        </p:spPr>
      </p:pic>
    </p:spTree>
    <p:extLst>
      <p:ext uri="{BB962C8B-B14F-4D97-AF65-F5344CB8AC3E}">
        <p14:creationId xmlns:p14="http://schemas.microsoft.com/office/powerpoint/2010/main" val="325563493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91319" y="365125"/>
            <a:ext cx="11218460" cy="6090266"/>
          </a:xfrm>
          <a:prstGeom prst="rect">
            <a:avLst/>
          </a:prstGeom>
        </p:spPr>
      </p:pic>
    </p:spTree>
    <p:extLst>
      <p:ext uri="{BB962C8B-B14F-4D97-AF65-F5344CB8AC3E}">
        <p14:creationId xmlns:p14="http://schemas.microsoft.com/office/powerpoint/2010/main" val="180596540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62872" y="310633"/>
            <a:ext cx="8110912" cy="3659322"/>
          </a:xfrm>
          <a:prstGeom prst="rect">
            <a:avLst/>
          </a:prstGeom>
        </p:spPr>
      </p:pic>
      <p:pic>
        <p:nvPicPr>
          <p:cNvPr id="5" name="Picture 4"/>
          <p:cNvPicPr>
            <a:picLocks noChangeAspect="1"/>
          </p:cNvPicPr>
          <p:nvPr/>
        </p:nvPicPr>
        <p:blipFill>
          <a:blip r:embed="rId3"/>
          <a:stretch>
            <a:fillRect/>
          </a:stretch>
        </p:blipFill>
        <p:spPr>
          <a:xfrm>
            <a:off x="1385452" y="3969955"/>
            <a:ext cx="8645652" cy="1638094"/>
          </a:xfrm>
          <a:prstGeom prst="rect">
            <a:avLst/>
          </a:prstGeom>
        </p:spPr>
      </p:pic>
    </p:spTree>
    <p:extLst>
      <p:ext uri="{BB962C8B-B14F-4D97-AF65-F5344CB8AC3E}">
        <p14:creationId xmlns:p14="http://schemas.microsoft.com/office/powerpoint/2010/main" val="111776209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Exercises</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016000" y="1690687"/>
            <a:ext cx="10337799" cy="4486275"/>
          </a:xfrm>
          <a:prstGeom prst="rect">
            <a:avLst/>
          </a:prstGeom>
        </p:spPr>
      </p:pic>
    </p:spTree>
    <p:extLst>
      <p:ext uri="{BB962C8B-B14F-4D97-AF65-F5344CB8AC3E}">
        <p14:creationId xmlns:p14="http://schemas.microsoft.com/office/powerpoint/2010/main" val="426374581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Three Phase Energy Meter</a:t>
            </a:r>
          </a:p>
        </p:txBody>
      </p:sp>
      <p:sp>
        <p:nvSpPr>
          <p:cNvPr id="3" name="Content Placeholder 2"/>
          <p:cNvSpPr>
            <a:spLocks noGrp="1"/>
          </p:cNvSpPr>
          <p:nvPr>
            <p:ph idx="1"/>
          </p:nvPr>
        </p:nvSpPr>
        <p:spPr/>
        <p:txBody>
          <a:bodyPr/>
          <a:lstStyle/>
          <a:p>
            <a:r>
              <a:rPr lang="en-US" b="1" dirty="0"/>
              <a:t>Definition:</a:t>
            </a:r>
            <a:r>
              <a:rPr lang="en-US" dirty="0"/>
              <a:t> </a:t>
            </a:r>
          </a:p>
          <a:p>
            <a:pPr algn="just"/>
            <a:r>
              <a:rPr lang="en-US" dirty="0"/>
              <a:t>The </a:t>
            </a:r>
            <a:r>
              <a:rPr lang="en-US" b="1" dirty="0"/>
              <a:t>meter</a:t>
            </a:r>
            <a:r>
              <a:rPr lang="en-US" dirty="0"/>
              <a:t> which is used for </a:t>
            </a:r>
            <a:r>
              <a:rPr lang="en-US" b="1" dirty="0"/>
              <a:t>measuring</a:t>
            </a:r>
            <a:r>
              <a:rPr lang="en-US" dirty="0"/>
              <a:t> the </a:t>
            </a:r>
            <a:r>
              <a:rPr lang="en-US" b="1" dirty="0"/>
              <a:t>power</a:t>
            </a:r>
            <a:r>
              <a:rPr lang="en-US" dirty="0"/>
              <a:t> of </a:t>
            </a:r>
            <a:r>
              <a:rPr lang="en-US" b="1" dirty="0"/>
              <a:t>three phase supply</a:t>
            </a:r>
            <a:r>
              <a:rPr lang="en-US" dirty="0"/>
              <a:t> is known as the three phase </a:t>
            </a:r>
            <a:r>
              <a:rPr lang="en-US" dirty="0">
                <a:hlinkClick r:id="rId2"/>
              </a:rPr>
              <a:t>energy meter</a:t>
            </a:r>
            <a:r>
              <a:rPr lang="en-US" dirty="0"/>
              <a:t>. </a:t>
            </a:r>
          </a:p>
          <a:p>
            <a:pPr algn="just"/>
            <a:r>
              <a:rPr lang="en-US" dirty="0"/>
              <a:t>The three phase</a:t>
            </a:r>
            <a:r>
              <a:rPr lang="en-US" b="1" dirty="0"/>
              <a:t> meter</a:t>
            </a:r>
            <a:r>
              <a:rPr lang="en-US" dirty="0"/>
              <a:t> is </a:t>
            </a:r>
            <a:r>
              <a:rPr lang="en-US" b="1" dirty="0"/>
              <a:t>constructed</a:t>
            </a:r>
            <a:r>
              <a:rPr lang="en-US" dirty="0"/>
              <a:t> by connecting the</a:t>
            </a:r>
            <a:r>
              <a:rPr lang="en-US" b="1" dirty="0"/>
              <a:t> two single phase meter</a:t>
            </a:r>
            <a:r>
              <a:rPr lang="en-US" dirty="0"/>
              <a:t> through the </a:t>
            </a:r>
            <a:r>
              <a:rPr lang="en-US" b="1" dirty="0"/>
              <a:t>shaft.</a:t>
            </a:r>
            <a:r>
              <a:rPr lang="en-US" dirty="0"/>
              <a:t> </a:t>
            </a:r>
          </a:p>
          <a:p>
            <a:pPr algn="just"/>
            <a:r>
              <a:rPr lang="en-US" dirty="0"/>
              <a:t>The </a:t>
            </a:r>
            <a:r>
              <a:rPr lang="en-US" b="1" dirty="0"/>
              <a:t>total energy</a:t>
            </a:r>
            <a:r>
              <a:rPr lang="en-US" dirty="0"/>
              <a:t> is the</a:t>
            </a:r>
            <a:r>
              <a:rPr lang="en-US" b="1" dirty="0"/>
              <a:t> sum</a:t>
            </a:r>
            <a:r>
              <a:rPr lang="en-US" dirty="0"/>
              <a:t> of the </a:t>
            </a:r>
            <a:r>
              <a:rPr lang="en-US" b="1" dirty="0"/>
              <a:t>reading</a:t>
            </a:r>
            <a:r>
              <a:rPr lang="en-US" dirty="0"/>
              <a:t> of </a:t>
            </a:r>
            <a:r>
              <a:rPr lang="en-US" b="1" dirty="0"/>
              <a:t>both</a:t>
            </a:r>
            <a:r>
              <a:rPr lang="en-US" dirty="0"/>
              <a:t> the</a:t>
            </a:r>
            <a:r>
              <a:rPr lang="en-US" b="1" dirty="0"/>
              <a:t> elements</a:t>
            </a:r>
            <a:r>
              <a:rPr lang="en-US" dirty="0"/>
              <a:t>.</a:t>
            </a:r>
          </a:p>
        </p:txBody>
      </p:sp>
    </p:spTree>
    <p:extLst>
      <p:ext uri="{BB962C8B-B14F-4D97-AF65-F5344CB8AC3E}">
        <p14:creationId xmlns:p14="http://schemas.microsoft.com/office/powerpoint/2010/main" val="385150560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phase energy meter</a:t>
            </a:r>
          </a:p>
        </p:txBody>
      </p:sp>
      <p:sp>
        <p:nvSpPr>
          <p:cNvPr id="3" name="Content Placeholder 2"/>
          <p:cNvSpPr>
            <a:spLocks noGrp="1"/>
          </p:cNvSpPr>
          <p:nvPr>
            <p:ph idx="1"/>
          </p:nvPr>
        </p:nvSpPr>
        <p:spPr>
          <a:xfrm>
            <a:off x="838200" y="1396134"/>
            <a:ext cx="10515600" cy="4351338"/>
          </a:xfrm>
        </p:spPr>
        <p:txBody>
          <a:bodyPr>
            <a:noAutofit/>
          </a:bodyPr>
          <a:lstStyle/>
          <a:p>
            <a:pPr marL="0" indent="0">
              <a:buNone/>
            </a:pPr>
            <a:r>
              <a:rPr lang="en-US" sz="2400" b="1" dirty="0"/>
              <a:t>8.4.1 Introduction</a:t>
            </a:r>
          </a:p>
          <a:p>
            <a:pPr marL="0" indent="0" algn="just">
              <a:buNone/>
            </a:pPr>
            <a:r>
              <a:rPr lang="en-US" sz="2400" dirty="0"/>
              <a:t>It is well established that for measurement of total power or energy in a n- conductor system, it is required to use a meter with (n-1) elements. </a:t>
            </a:r>
          </a:p>
          <a:p>
            <a:pPr marL="0" indent="0" algn="just">
              <a:buNone/>
            </a:pPr>
            <a:r>
              <a:rPr lang="en-US" sz="2400" dirty="0"/>
              <a:t>The principle of single phase energy meter can as well be extended to obtain a poly-phase energy meter, in particular a three phase energy meter. Usually, a three phase energy meter is available as a 2-element meter or 3-element meter, each element being similar in construction to the single phase meter and all elements mounted on a common shaft. </a:t>
            </a:r>
          </a:p>
          <a:p>
            <a:pPr marL="0" indent="0" algn="just">
              <a:buNone/>
            </a:pPr>
            <a:r>
              <a:rPr lang="en-US" sz="2400" dirty="0"/>
              <a:t>The torque developed by each element is summed up mechanically and the total number of revolutions made by the shaft is proportional to the total three phase energy consumption.</a:t>
            </a:r>
          </a:p>
        </p:txBody>
      </p:sp>
    </p:spTree>
    <p:extLst>
      <p:ext uri="{BB962C8B-B14F-4D97-AF65-F5344CB8AC3E}">
        <p14:creationId xmlns:p14="http://schemas.microsoft.com/office/powerpoint/2010/main" val="60961512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78872" y="365125"/>
            <a:ext cx="11111345" cy="5994111"/>
          </a:xfrm>
          <a:prstGeom prst="rect">
            <a:avLst/>
          </a:prstGeom>
        </p:spPr>
      </p:pic>
    </p:spTree>
    <p:extLst>
      <p:ext uri="{BB962C8B-B14F-4D97-AF65-F5344CB8AC3E}">
        <p14:creationId xmlns:p14="http://schemas.microsoft.com/office/powerpoint/2010/main" val="161558154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323561"/>
            <a:ext cx="10515600" cy="6382039"/>
          </a:xfrm>
          <a:prstGeom prst="rect">
            <a:avLst/>
          </a:prstGeom>
        </p:spPr>
      </p:pic>
    </p:spTree>
    <p:extLst>
      <p:ext uri="{BB962C8B-B14F-4D97-AF65-F5344CB8AC3E}">
        <p14:creationId xmlns:p14="http://schemas.microsoft.com/office/powerpoint/2010/main" val="216337844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8.4.2 Construction, Operation and Testing</a:t>
            </a:r>
            <a:endParaRPr lang="en-US" dirty="0"/>
          </a:p>
        </p:txBody>
      </p:sp>
      <p:sp>
        <p:nvSpPr>
          <p:cNvPr id="3" name="Content Placeholder 2"/>
          <p:cNvSpPr>
            <a:spLocks noGrp="1"/>
          </p:cNvSpPr>
          <p:nvPr>
            <p:ph idx="1"/>
          </p:nvPr>
        </p:nvSpPr>
        <p:spPr/>
        <p:txBody>
          <a:bodyPr/>
          <a:lstStyle/>
          <a:p>
            <a:pPr algn="just"/>
            <a:r>
              <a:rPr lang="en-US" dirty="0"/>
              <a:t>In a two-element, three phase energy meter the two discs are mounted on a common spindle and each disc has its own brake magnet. </a:t>
            </a:r>
          </a:p>
          <a:p>
            <a:pPr algn="just"/>
            <a:r>
              <a:rPr lang="en-US" dirty="0"/>
              <a:t>The moving system drives a single gear train. Each unit is provided with its own copper shading ring, shading band, friction compensator, etc., for adjustments to be made to obtain the correct reading</a:t>
            </a:r>
          </a:p>
        </p:txBody>
      </p:sp>
    </p:spTree>
    <p:extLst>
      <p:ext uri="{BB962C8B-B14F-4D97-AF65-F5344CB8AC3E}">
        <p14:creationId xmlns:p14="http://schemas.microsoft.com/office/powerpoint/2010/main" val="172396806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6" name="Picture 2" descr="https://circuitglobe.com/wp-content/uploads/2017/07/three-phase-energy-met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4375" y="365125"/>
            <a:ext cx="11301413" cy="62356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3606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What they will measure?</a:t>
            </a:r>
          </a:p>
        </p:txBody>
      </p:sp>
      <p:sp>
        <p:nvSpPr>
          <p:cNvPr id="3" name="Content Placeholder 2"/>
          <p:cNvSpPr>
            <a:spLocks noGrp="1"/>
          </p:cNvSpPr>
          <p:nvPr>
            <p:ph idx="1"/>
          </p:nvPr>
        </p:nvSpPr>
        <p:spPr>
          <a:xfrm>
            <a:off x="838200" y="1825624"/>
            <a:ext cx="10515600" cy="5032375"/>
          </a:xfrm>
        </p:spPr>
        <p:txBody>
          <a:bodyPr>
            <a:normAutofit fontScale="92500" lnSpcReduction="20000"/>
          </a:bodyPr>
          <a:lstStyle/>
          <a:p>
            <a:pPr algn="just"/>
            <a:r>
              <a:rPr lang="en-US" sz="3500" dirty="0"/>
              <a:t>These energy meters measures power consumed,  they usually measures the instantaneous power.</a:t>
            </a:r>
          </a:p>
          <a:p>
            <a:pPr algn="just"/>
            <a:r>
              <a:rPr lang="en-US" sz="3500" dirty="0"/>
              <a:t>What is power? </a:t>
            </a:r>
          </a:p>
          <a:p>
            <a:pPr algn="just"/>
            <a:endParaRPr lang="en-US" sz="3500" dirty="0"/>
          </a:p>
          <a:p>
            <a:pPr algn="just"/>
            <a:endParaRPr lang="en-US" sz="3500" dirty="0"/>
          </a:p>
          <a:p>
            <a:pPr algn="just"/>
            <a:r>
              <a:rPr lang="en-US" sz="3500" dirty="0"/>
              <a:t>This power is called instantaneous power.</a:t>
            </a:r>
          </a:p>
          <a:p>
            <a:pPr algn="just"/>
            <a:r>
              <a:rPr lang="en-US" sz="3500" dirty="0"/>
              <a:t>This instantaneous power is integrated over a period of time and we get the value of energy.</a:t>
            </a:r>
          </a:p>
          <a:p>
            <a:pPr algn="just"/>
            <a:r>
              <a:rPr lang="en-US" sz="3500" dirty="0"/>
              <a:t>Hence all the EM’s measures instantaneous voltage and instantaneous current and they will measure this power and is integrated over a period of time to get energy.</a:t>
            </a:r>
          </a:p>
          <a:p>
            <a:pPr marL="0" indent="0">
              <a:buNone/>
            </a:pPr>
            <a:endParaRPr lang="en-US" dirty="0"/>
          </a:p>
          <a:p>
            <a:pPr marL="0" indent="0">
              <a:buNone/>
            </a:pPr>
            <a:endParaRPr lang="en-US" dirty="0"/>
          </a:p>
          <a:p>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1316182" y="3373582"/>
                <a:ext cx="7058022" cy="49244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3200" b="1" i="1" smtClean="0">
                          <a:latin typeface="Cambria Math" panose="02040503050406030204" pitchFamily="18" charset="0"/>
                        </a:rPr>
                        <m:t>𝑷𝒐𝒘𝒆𝒓</m:t>
                      </m:r>
                      <m:r>
                        <a:rPr lang="en-US" sz="3200" b="1" i="1" smtClean="0">
                          <a:latin typeface="Cambria Math" panose="02040503050406030204" pitchFamily="18" charset="0"/>
                        </a:rPr>
                        <m:t>=</m:t>
                      </m:r>
                      <m:r>
                        <a:rPr lang="en-US" sz="3200" b="1" i="1" smtClean="0">
                          <a:latin typeface="Cambria Math" panose="02040503050406030204" pitchFamily="18" charset="0"/>
                        </a:rPr>
                        <m:t>𝑽𝒐𝒍𝒕𝒂𝒈𝒆</m:t>
                      </m:r>
                      <m:r>
                        <a:rPr lang="en-US" sz="3200" b="1" i="1" smtClean="0">
                          <a:latin typeface="Cambria Math" panose="02040503050406030204" pitchFamily="18" charset="0"/>
                          <a:ea typeface="Cambria Math" panose="02040503050406030204" pitchFamily="18" charset="0"/>
                        </a:rPr>
                        <m:t>×</m:t>
                      </m:r>
                      <m:r>
                        <a:rPr lang="en-US" sz="3200" b="1" i="1" smtClean="0">
                          <a:latin typeface="Cambria Math" panose="02040503050406030204" pitchFamily="18" charset="0"/>
                          <a:ea typeface="Cambria Math" panose="02040503050406030204" pitchFamily="18" charset="0"/>
                        </a:rPr>
                        <m:t>𝑪𝒖𝒓𝒓𝒆𝒏𝒕</m:t>
                      </m:r>
                      <m:r>
                        <a:rPr lang="en-US" sz="3200" b="1" i="1" smtClean="0">
                          <a:latin typeface="Cambria Math" panose="02040503050406030204" pitchFamily="18" charset="0"/>
                          <a:ea typeface="Cambria Math" panose="02040503050406030204" pitchFamily="18" charset="0"/>
                        </a:rPr>
                        <m:t>=</m:t>
                      </m:r>
                      <m:r>
                        <a:rPr lang="en-US" sz="3200" b="1" i="1" smtClean="0">
                          <a:latin typeface="Cambria Math" panose="02040503050406030204" pitchFamily="18" charset="0"/>
                          <a:ea typeface="Cambria Math" panose="02040503050406030204" pitchFamily="18" charset="0"/>
                        </a:rPr>
                        <m:t>𝑽</m:t>
                      </m:r>
                      <m:r>
                        <a:rPr lang="en-US" sz="3200" b="1" i="1" smtClean="0">
                          <a:latin typeface="Cambria Math" panose="02040503050406030204" pitchFamily="18" charset="0"/>
                          <a:ea typeface="Cambria Math" panose="02040503050406030204" pitchFamily="18" charset="0"/>
                        </a:rPr>
                        <m:t>×</m:t>
                      </m:r>
                      <m:r>
                        <a:rPr lang="en-US" sz="3200" b="1" i="1" smtClean="0">
                          <a:latin typeface="Cambria Math" panose="02040503050406030204" pitchFamily="18" charset="0"/>
                          <a:ea typeface="Cambria Math" panose="02040503050406030204" pitchFamily="18" charset="0"/>
                        </a:rPr>
                        <m:t>𝑰</m:t>
                      </m:r>
                    </m:oMath>
                  </m:oMathPara>
                </a14:m>
                <a:endParaRPr lang="en-US" sz="3200" b="1" dirty="0"/>
              </a:p>
            </p:txBody>
          </p:sp>
        </mc:Choice>
        <mc:Fallback xmlns="">
          <p:sp>
            <p:nvSpPr>
              <p:cNvPr id="4" name="TextBox 3"/>
              <p:cNvSpPr txBox="1">
                <a:spLocks noRot="1" noChangeAspect="1" noMove="1" noResize="1" noEditPoints="1" noAdjustHandles="1" noChangeArrowheads="1" noChangeShapeType="1" noTextEdit="1"/>
              </p:cNvSpPr>
              <p:nvPr/>
            </p:nvSpPr>
            <p:spPr>
              <a:xfrm>
                <a:off x="1316182" y="3373582"/>
                <a:ext cx="7058022" cy="492443"/>
              </a:xfrm>
              <a:prstGeom prst="rect">
                <a:avLst/>
              </a:prstGeo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27957968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365125"/>
            <a:ext cx="10647218" cy="5811837"/>
          </a:xfrm>
          <a:prstGeom prst="rect">
            <a:avLst/>
          </a:prstGeom>
        </p:spPr>
      </p:pic>
    </p:spTree>
    <p:extLst>
      <p:ext uri="{BB962C8B-B14F-4D97-AF65-F5344CB8AC3E}">
        <p14:creationId xmlns:p14="http://schemas.microsoft.com/office/powerpoint/2010/main" val="425681455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35527"/>
            <a:ext cx="10515600" cy="5789036"/>
          </a:xfrm>
        </p:spPr>
        <p:txBody>
          <a:bodyPr>
            <a:noAutofit/>
          </a:bodyPr>
          <a:lstStyle/>
          <a:p>
            <a:pPr marL="0" indent="0" algn="just">
              <a:buNone/>
            </a:pPr>
            <a:endParaRPr lang="en-US" dirty="0"/>
          </a:p>
          <a:p>
            <a:pPr algn="just"/>
            <a:r>
              <a:rPr lang="en-US" dirty="0"/>
              <a:t>A two element energy meter used for three phase energy measurements in three phase three wire systems, is schematically shown in figure 8.7. </a:t>
            </a:r>
          </a:p>
          <a:p>
            <a:pPr algn="just"/>
            <a:r>
              <a:rPr lang="en-US" dirty="0"/>
              <a:t>It is needful that for the same power/ energy, the driving torque should be equal in the two elements. This is checked by torque adjustment. </a:t>
            </a:r>
          </a:p>
          <a:p>
            <a:pPr algn="just"/>
            <a:r>
              <a:rPr lang="en-US" dirty="0"/>
              <a:t>For torque adjustment, the two current coils are connected in series opposition and the two potential coils are connected in parallel. </a:t>
            </a:r>
          </a:p>
          <a:p>
            <a:pPr algn="just"/>
            <a:r>
              <a:rPr lang="en-US" dirty="0"/>
              <a:t>Full load current is allowed to pass through the current coil. This set up causes the two torques to be in opposition and so, if the torques are equal, then the disc should not move. </a:t>
            </a:r>
            <a:endParaRPr lang="en-US" sz="2400" dirty="0"/>
          </a:p>
        </p:txBody>
      </p:sp>
    </p:spTree>
    <p:extLst>
      <p:ext uri="{BB962C8B-B14F-4D97-AF65-F5344CB8AC3E}">
        <p14:creationId xmlns:p14="http://schemas.microsoft.com/office/powerpoint/2010/main" val="385371509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49943"/>
            <a:ext cx="10515600" cy="5727020"/>
          </a:xfrm>
        </p:spPr>
        <p:txBody>
          <a:bodyPr>
            <a:normAutofit/>
          </a:bodyPr>
          <a:lstStyle/>
          <a:p>
            <a:pPr algn="just"/>
            <a:endParaRPr lang="en-US" dirty="0"/>
          </a:p>
          <a:p>
            <a:pPr algn="just"/>
            <a:endParaRPr lang="en-US" dirty="0"/>
          </a:p>
          <a:p>
            <a:pPr algn="just"/>
            <a:r>
              <a:rPr lang="en-US" dirty="0"/>
              <a:t>If there is any slight motion indicating inequality of the two torques, then the magnetic shunt is adjusted until the disc stalls. </a:t>
            </a:r>
          </a:p>
          <a:p>
            <a:pPr algn="just"/>
            <a:r>
              <a:rPr lang="en-US" dirty="0"/>
              <a:t>Thus the torque balancing is obtained before testing the meter.</a:t>
            </a:r>
          </a:p>
          <a:p>
            <a:pPr algn="just"/>
            <a:r>
              <a:rPr lang="en-US" dirty="0"/>
              <a:t> The friction compensator and brake magnet positions are adjusted to each of the two/three elements separately, treating each of them as a single phase element on single phase AC supply. </a:t>
            </a:r>
          </a:p>
          <a:p>
            <a:pPr algn="just"/>
            <a:r>
              <a:rPr lang="en-US" dirty="0"/>
              <a:t>The calibration of three phase meter can also be performed in a similar manner, as that described earlier, for single phase energy meters. </a:t>
            </a:r>
          </a:p>
        </p:txBody>
      </p:sp>
    </p:spTree>
    <p:extLst>
      <p:ext uri="{BB962C8B-B14F-4D97-AF65-F5344CB8AC3E}">
        <p14:creationId xmlns:p14="http://schemas.microsoft.com/office/powerpoint/2010/main" val="72639084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050" name="Picture 2" descr="SINGLE-PHASE INDUCTION-TYPE&#10;ENERGY METER&#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14301"/>
            <a:ext cx="10991850" cy="6062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372944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098" name="Picture 2" descr="3 PHASE CT Meter&#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162" y="365125"/>
            <a:ext cx="11401425" cy="612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231014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2" name="Picture 2" descr="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163" y="0"/>
            <a:ext cx="1101566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53674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w.r.t Construction</a:t>
            </a:r>
            <a:br>
              <a:rPr lang="en-US" b="1" dirty="0"/>
            </a:br>
            <a:endParaRPr lang="en-US" dirty="0"/>
          </a:p>
        </p:txBody>
      </p:sp>
      <p:sp>
        <p:nvSpPr>
          <p:cNvPr id="3" name="Content Placeholder 2"/>
          <p:cNvSpPr>
            <a:spLocks noGrp="1"/>
          </p:cNvSpPr>
          <p:nvPr>
            <p:ph idx="1"/>
          </p:nvPr>
        </p:nvSpPr>
        <p:spPr/>
        <p:txBody>
          <a:bodyPr/>
          <a:lstStyle/>
          <a:p>
            <a:r>
              <a:rPr lang="en-US" dirty="0"/>
              <a:t>According to construction energy meter classified into three types which are given below.</a:t>
            </a:r>
          </a:p>
          <a:p>
            <a:pPr marL="0" indent="0">
              <a:buNone/>
            </a:pPr>
            <a:r>
              <a:rPr lang="en-US" dirty="0"/>
              <a:t>1. Electromechanical induction type</a:t>
            </a:r>
          </a:p>
          <a:p>
            <a:pPr marL="0" indent="0">
              <a:buNone/>
            </a:pPr>
            <a:r>
              <a:rPr lang="en-US" dirty="0"/>
              <a:t>2. Electronic Energy Meter</a:t>
            </a:r>
          </a:p>
          <a:p>
            <a:pPr marL="0" indent="0">
              <a:buNone/>
            </a:pPr>
            <a:r>
              <a:rPr lang="en-US" dirty="0"/>
              <a:t>3. Smart Energy Meter</a:t>
            </a:r>
          </a:p>
          <a:p>
            <a:endParaRPr lang="en-US" dirty="0"/>
          </a:p>
        </p:txBody>
      </p:sp>
    </p:spTree>
    <p:extLst>
      <p:ext uri="{BB962C8B-B14F-4D97-AF65-F5344CB8AC3E}">
        <p14:creationId xmlns:p14="http://schemas.microsoft.com/office/powerpoint/2010/main" val="416395756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ELECTRONIC ENERGY METERS OR DIGITAL ENERGY METERS</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a:t>With the use of conventional Ferraris type induction watt hour meters at the consumer premises for tariff purposes, the supply undertakings as well as consumers are put to many disadvantages:</a:t>
            </a:r>
          </a:p>
          <a:p>
            <a:pPr algn="just"/>
            <a:r>
              <a:rPr lang="en-US" dirty="0"/>
              <a:t> The supply undertakings are at a loss when the meters do not properly record the energy values. This could be due to many reasons such as meter tampering, meters exposed to different atmospheric disturbances and delay in resetting.</a:t>
            </a:r>
          </a:p>
          <a:p>
            <a:pPr algn="just"/>
            <a:r>
              <a:rPr lang="en-US" dirty="0"/>
              <a:t> In cases where the meters record readings with a positive error i.e., the meter records the energy value higher than that consumed by the circuit in which it is connected for metering purposes, then the consumer is expected to pay more for the energy consumed than what he really is supposed to</a:t>
            </a:r>
          </a:p>
        </p:txBody>
      </p:sp>
    </p:spTree>
    <p:extLst>
      <p:ext uri="{BB962C8B-B14F-4D97-AF65-F5344CB8AC3E}">
        <p14:creationId xmlns:p14="http://schemas.microsoft.com/office/powerpoint/2010/main" val="335225226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60218"/>
            <a:ext cx="10515600" cy="5816745"/>
          </a:xfrm>
        </p:spPr>
        <p:txBody>
          <a:bodyPr>
            <a:normAutofit lnSpcReduction="10000"/>
          </a:bodyPr>
          <a:lstStyle/>
          <a:p>
            <a:pPr algn="just"/>
            <a:r>
              <a:rPr lang="en-US" dirty="0"/>
              <a:t>Besides the above problems faced with malfunctioning of energy meters causing wrong billing, these meters fail to record the effect of leakage currents, harmonics in supply waveforms, etc.</a:t>
            </a:r>
          </a:p>
          <a:p>
            <a:pPr algn="just"/>
            <a:r>
              <a:rPr lang="en-US" dirty="0"/>
              <a:t> It is not justifiable to charge the consumer for the harmonic energy, passing through the meter, for which both the consumer and utilities are equally responsible. Besides, this energy is not at all generated by the utilities.</a:t>
            </a:r>
          </a:p>
          <a:p>
            <a:endParaRPr lang="en-US" dirty="0"/>
          </a:p>
          <a:p>
            <a:pPr algn="just"/>
            <a:r>
              <a:rPr lang="en-US" dirty="0"/>
              <a:t>Recently, the interest is towards using the digital methods for energy metering purposes. The electronic energy meter is one such method adopted by most of the utilities. </a:t>
            </a:r>
          </a:p>
          <a:p>
            <a:pPr algn="just"/>
            <a:r>
              <a:rPr lang="en-US" dirty="0"/>
              <a:t>Although the requirements of accuracy in energy meters is still debatable, the hue and cry about the installation of electronic energy meters can be defended with a list of their advantages as under:</a:t>
            </a:r>
          </a:p>
        </p:txBody>
      </p:sp>
    </p:spTree>
    <p:extLst>
      <p:ext uri="{BB962C8B-B14F-4D97-AF65-F5344CB8AC3E}">
        <p14:creationId xmlns:p14="http://schemas.microsoft.com/office/powerpoint/2010/main" val="425896976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a:t>
            </a:r>
          </a:p>
        </p:txBody>
      </p:sp>
      <p:sp>
        <p:nvSpPr>
          <p:cNvPr id="3" name="Content Placeholder 2"/>
          <p:cNvSpPr>
            <a:spLocks noGrp="1"/>
          </p:cNvSpPr>
          <p:nvPr>
            <p:ph idx="1"/>
          </p:nvPr>
        </p:nvSpPr>
        <p:spPr/>
        <p:txBody>
          <a:bodyPr/>
          <a:lstStyle/>
          <a:p>
            <a:pPr algn="just"/>
            <a:r>
              <a:rPr lang="en-US" dirty="0"/>
              <a:t>Simple in construction &amp; reliable.</a:t>
            </a:r>
          </a:p>
          <a:p>
            <a:pPr marL="0" indent="0" algn="just">
              <a:buNone/>
            </a:pPr>
            <a:r>
              <a:rPr lang="en-US" dirty="0"/>
              <a:t>• Very accurate compared to conventional energy meters.</a:t>
            </a:r>
          </a:p>
          <a:p>
            <a:pPr algn="just"/>
            <a:r>
              <a:rPr lang="en-US" dirty="0"/>
              <a:t>They start measuring instantaneously when connected to the load.</a:t>
            </a:r>
          </a:p>
          <a:p>
            <a:pPr marL="0" indent="0" algn="just">
              <a:buNone/>
            </a:pPr>
            <a:r>
              <a:rPr lang="en-US" dirty="0"/>
              <a:t>• Friction and magnetic leakage errors are absent since they are disc-less meters.</a:t>
            </a:r>
          </a:p>
          <a:p>
            <a:pPr marL="0" indent="0" algn="just">
              <a:buNone/>
            </a:pPr>
            <a:r>
              <a:rPr lang="en-US" dirty="0"/>
              <a:t>• Tampering of meters is not possible at the consumer end.</a:t>
            </a:r>
          </a:p>
          <a:p>
            <a:pPr marL="0" indent="0" algn="just">
              <a:buNone/>
            </a:pPr>
            <a:r>
              <a:rPr lang="en-US" dirty="0"/>
              <a:t>• Maintenance-free in operation.</a:t>
            </a:r>
          </a:p>
          <a:p>
            <a:pPr marL="0" indent="0" algn="just">
              <a:buNone/>
            </a:pPr>
            <a:r>
              <a:rPr lang="en-US" dirty="0"/>
              <a:t>• Can record even the small leakage currents, thus raising the bill amounts.</a:t>
            </a:r>
          </a:p>
        </p:txBody>
      </p:sp>
    </p:spTree>
    <p:extLst>
      <p:ext uri="{BB962C8B-B14F-4D97-AF65-F5344CB8AC3E}">
        <p14:creationId xmlns:p14="http://schemas.microsoft.com/office/powerpoint/2010/main" val="1354010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60218"/>
            <a:ext cx="10515600" cy="5816745"/>
          </a:xfrm>
        </p:spPr>
        <p:txBody>
          <a:bodyPr>
            <a:normAutofit/>
          </a:bodyPr>
          <a:lstStyle/>
          <a:p>
            <a:pPr algn="just"/>
            <a:r>
              <a:rPr lang="en-US" sz="3600" dirty="0"/>
              <a:t>Therefore, Energy meters are integrating instruments continuously measuring the integral value of either the total quantity of electricity in </a:t>
            </a:r>
            <a:r>
              <a:rPr lang="en-US" sz="3600" b="1" u="sng" dirty="0"/>
              <a:t>ampere-hour</a:t>
            </a:r>
            <a:r>
              <a:rPr lang="en-US" sz="3600" dirty="0"/>
              <a:t> or total amount of energy in </a:t>
            </a:r>
            <a:r>
              <a:rPr lang="en-US" sz="3600" b="1" u="sng" dirty="0"/>
              <a:t>KWh</a:t>
            </a:r>
            <a:r>
              <a:rPr lang="en-US" sz="3600" dirty="0"/>
              <a:t> supplied to the load circuit in a given time. </a:t>
            </a:r>
          </a:p>
          <a:p>
            <a:pPr algn="just"/>
            <a:endParaRPr lang="en-US" sz="3600" dirty="0"/>
          </a:p>
          <a:p>
            <a:pPr algn="just"/>
            <a:r>
              <a:rPr lang="en-US" sz="3600" dirty="0"/>
              <a:t>Thus, an energy meter differs from a wattmeter in the sense that it indicates the power or rate of energy supplied and also considers the time for which the supply is made.</a:t>
            </a:r>
          </a:p>
        </p:txBody>
      </p:sp>
    </p:spTree>
    <p:extLst>
      <p:ext uri="{BB962C8B-B14F-4D97-AF65-F5344CB8AC3E}">
        <p14:creationId xmlns:p14="http://schemas.microsoft.com/office/powerpoint/2010/main" val="3570222037"/>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ENERGY TARIFF</a:t>
            </a:r>
            <a:endParaRPr lang="en-US" dirty="0"/>
          </a:p>
        </p:txBody>
      </p:sp>
      <p:sp>
        <p:nvSpPr>
          <p:cNvPr id="3" name="Content Placeholder 2"/>
          <p:cNvSpPr>
            <a:spLocks noGrp="1"/>
          </p:cNvSpPr>
          <p:nvPr>
            <p:ph idx="1"/>
          </p:nvPr>
        </p:nvSpPr>
        <p:spPr/>
        <p:txBody>
          <a:bodyPr/>
          <a:lstStyle/>
          <a:p>
            <a:pPr algn="just"/>
            <a:r>
              <a:rPr lang="en-US" dirty="0"/>
              <a:t>Different Tariff schemes have been evolved as a means for realizing a balance between costs of power production, transmission &amp; distribution with the cost recovered through bills from the different consumers on the supply network. </a:t>
            </a:r>
          </a:p>
          <a:p>
            <a:pPr algn="just"/>
            <a:r>
              <a:rPr lang="en-US" dirty="0"/>
              <a:t>Different tariff methods are adopted depending on the type of consumer. </a:t>
            </a:r>
          </a:p>
          <a:p>
            <a:pPr algn="just"/>
            <a:r>
              <a:rPr lang="en-US" dirty="0"/>
              <a:t>The total charges are divided mainly in to the following two categories:</a:t>
            </a:r>
          </a:p>
        </p:txBody>
      </p:sp>
    </p:spTree>
    <p:extLst>
      <p:ext uri="{BB962C8B-B14F-4D97-AF65-F5344CB8AC3E}">
        <p14:creationId xmlns:p14="http://schemas.microsoft.com/office/powerpoint/2010/main" val="232027324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46364"/>
            <a:ext cx="10515600" cy="5830599"/>
          </a:xfrm>
        </p:spPr>
        <p:txBody>
          <a:bodyPr>
            <a:normAutofit/>
          </a:bodyPr>
          <a:lstStyle/>
          <a:p>
            <a:pPr algn="just"/>
            <a:r>
              <a:rPr lang="en-US" b="1" dirty="0"/>
              <a:t>Fixed Charges: </a:t>
            </a:r>
            <a:r>
              <a:rPr lang="en-US" dirty="0"/>
              <a:t>The maximum demand to be simultaneously met with, fixes the rating of a generating plant. In other words, a fixed amount is spent for the given plant in proportion to its maximum demand requirement. </a:t>
            </a:r>
          </a:p>
          <a:p>
            <a:pPr algn="just"/>
            <a:r>
              <a:rPr lang="en-US" dirty="0"/>
              <a:t>Such expenses include the cost of plant, buildings, transmission and distribution equipment, etc. This part is referred as </a:t>
            </a:r>
            <a:r>
              <a:rPr lang="en-US" i="1" dirty="0"/>
              <a:t>Fixed Charges.</a:t>
            </a:r>
          </a:p>
          <a:p>
            <a:pPr algn="just"/>
            <a:r>
              <a:rPr lang="en-US" dirty="0"/>
              <a:t> </a:t>
            </a:r>
            <a:r>
              <a:rPr lang="en-US" b="1" dirty="0"/>
              <a:t>Running Charges: </a:t>
            </a:r>
            <a:r>
              <a:rPr lang="en-US" dirty="0"/>
              <a:t>The expenses made on fuel, salaries to employees, maintenance, etc., depend on the current load and hence the total number of generated units of energy by the system. This part is referred as </a:t>
            </a:r>
            <a:r>
              <a:rPr lang="en-US" i="1" dirty="0"/>
              <a:t>Running charges.</a:t>
            </a:r>
            <a:endParaRPr lang="en-US" dirty="0"/>
          </a:p>
        </p:txBody>
      </p:sp>
    </p:spTree>
    <p:extLst>
      <p:ext uri="{BB962C8B-B14F-4D97-AF65-F5344CB8AC3E}">
        <p14:creationId xmlns:p14="http://schemas.microsoft.com/office/powerpoint/2010/main" val="3952781330"/>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01782"/>
            <a:ext cx="10515600" cy="5775181"/>
          </a:xfrm>
        </p:spPr>
        <p:txBody>
          <a:bodyPr>
            <a:normAutofit/>
          </a:bodyPr>
          <a:lstStyle/>
          <a:p>
            <a:pPr algn="just"/>
            <a:r>
              <a:rPr lang="en-US" dirty="0"/>
              <a:t>Thus the consumer has to be charged in such a way that the total cost of electric generation and supply of power is equitably shared by all types of consumers in proportion to their respective maximum demand. </a:t>
            </a:r>
          </a:p>
          <a:p>
            <a:pPr algn="just"/>
            <a:r>
              <a:rPr lang="en-US" dirty="0"/>
              <a:t>This should be in addition to the charge to be borne by them for their total energy consumption. In AC systems, the power factor also plays a very important role. A low power factor (LPF) causes many disadvantages, especially from the supply authorities view point, as listed below</a:t>
            </a:r>
          </a:p>
          <a:p>
            <a:pPr algn="just"/>
            <a:r>
              <a:rPr lang="en-US" dirty="0"/>
              <a:t>Consumers with LPF loads require a much larger current for a given amount of active power, than would be necessary if their PF is high.</a:t>
            </a:r>
          </a:p>
        </p:txBody>
      </p:sp>
    </p:spTree>
    <p:extLst>
      <p:ext uri="{BB962C8B-B14F-4D97-AF65-F5344CB8AC3E}">
        <p14:creationId xmlns:p14="http://schemas.microsoft.com/office/powerpoint/2010/main" val="399413162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t>The increased current requirements at LPF necessitate the use, in the power station, of generators of a correspondingly high current capacity.</a:t>
            </a:r>
          </a:p>
          <a:p>
            <a:pPr algn="just"/>
            <a:r>
              <a:rPr lang="en-US" dirty="0"/>
              <a:t> LPF results in poor voltage regulation.</a:t>
            </a:r>
          </a:p>
          <a:p>
            <a:pPr algn="just"/>
            <a:r>
              <a:rPr lang="en-US" dirty="0"/>
              <a:t>LPF causes the copper losses in machines and distribution lines to be high.</a:t>
            </a:r>
          </a:p>
          <a:p>
            <a:pPr algn="just"/>
            <a:r>
              <a:rPr lang="en-US" dirty="0"/>
              <a:t> In effect, LPF results in increased running changes to the utilities</a:t>
            </a:r>
          </a:p>
        </p:txBody>
      </p:sp>
    </p:spTree>
    <p:extLst>
      <p:ext uri="{BB962C8B-B14F-4D97-AF65-F5344CB8AC3E}">
        <p14:creationId xmlns:p14="http://schemas.microsoft.com/office/powerpoint/2010/main" val="110888392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89000"/>
            <a:ext cx="10515600" cy="5287963"/>
          </a:xfrm>
        </p:spPr>
        <p:txBody>
          <a:bodyPr>
            <a:normAutofit/>
          </a:bodyPr>
          <a:lstStyle/>
          <a:p>
            <a:pPr algn="just"/>
            <a:r>
              <a:rPr lang="en-US" dirty="0"/>
              <a:t>Thus, it is reasonable that a consumer, especially the industrial establishments, should be charged extra to compensate for the increase in costs for which their LPF is responsible. </a:t>
            </a:r>
          </a:p>
          <a:p>
            <a:pPr algn="just"/>
            <a:r>
              <a:rPr lang="en-US" dirty="0"/>
              <a:t>The tariff should be such that the consumers maintaining good power factor values, up to unity, should be encouraged to do so and those who do not maintain good power factor should be charged extra.</a:t>
            </a:r>
          </a:p>
          <a:p>
            <a:pPr algn="just"/>
            <a:r>
              <a:rPr lang="en-US" dirty="0"/>
              <a:t>Various tariff schemes have been used in practice by the supply undertakings. Some of the very common schemes are as follows:</a:t>
            </a:r>
          </a:p>
        </p:txBody>
      </p:sp>
    </p:spTree>
    <p:extLst>
      <p:ext uri="{BB962C8B-B14F-4D97-AF65-F5344CB8AC3E}">
        <p14:creationId xmlns:p14="http://schemas.microsoft.com/office/powerpoint/2010/main" val="362756416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40327" y="900545"/>
            <a:ext cx="10813473" cy="5276418"/>
          </a:xfrm>
        </p:spPr>
        <p:txBody>
          <a:bodyPr>
            <a:normAutofit lnSpcReduction="10000"/>
          </a:bodyPr>
          <a:lstStyle/>
          <a:p>
            <a:pPr marL="0" indent="0" algn="just">
              <a:buNone/>
            </a:pPr>
            <a:r>
              <a:rPr lang="en-US" b="1" dirty="0"/>
              <a:t>KWh or Flat Rate Tariff : </a:t>
            </a:r>
            <a:r>
              <a:rPr lang="en-US" dirty="0"/>
              <a:t>This involves charging the consumer in proportion to the KWh of energy consumed by him.</a:t>
            </a:r>
          </a:p>
          <a:p>
            <a:pPr marL="0" indent="0" algn="just">
              <a:buNone/>
            </a:pPr>
            <a:r>
              <a:rPr lang="en-US" dirty="0"/>
              <a:t> </a:t>
            </a:r>
            <a:r>
              <a:rPr lang="en-US" b="1" dirty="0"/>
              <a:t>MD or Two- Part Tariff : </a:t>
            </a:r>
            <a:r>
              <a:rPr lang="en-US" dirty="0"/>
              <a:t>Here, the total charge includes two parts: the first part is the fixed charges based on the maximum demand and the second part is the running charges based on the KWh of energy consumed. The maximum demand is the average power over 20 – 30 minutes of predetermined period.</a:t>
            </a:r>
          </a:p>
          <a:p>
            <a:pPr marL="0" indent="0" algn="just">
              <a:buNone/>
            </a:pPr>
            <a:r>
              <a:rPr lang="en-US" dirty="0"/>
              <a:t> </a:t>
            </a:r>
            <a:r>
              <a:rPr lang="en-US" b="1" dirty="0"/>
              <a:t>PF or Three- Part Tariff : </a:t>
            </a:r>
            <a:r>
              <a:rPr lang="en-US" dirty="0"/>
              <a:t>This is followed mainly to encourage consumers to maintain a high power factor. Here, the total charge includes three parts: the</a:t>
            </a:r>
          </a:p>
          <a:p>
            <a:pPr marL="0" indent="0" algn="just">
              <a:buNone/>
            </a:pPr>
            <a:r>
              <a:rPr lang="en-US" dirty="0"/>
              <a:t>first part is the fixed charges based on the maximum demand, the second and third parts are the running charges based on the KWh and </a:t>
            </a:r>
            <a:r>
              <a:rPr lang="en-US" dirty="0" err="1"/>
              <a:t>KVArh</a:t>
            </a:r>
            <a:r>
              <a:rPr lang="en-US" dirty="0"/>
              <a:t> of energy consumption.</a:t>
            </a:r>
          </a:p>
        </p:txBody>
      </p:sp>
    </p:spTree>
    <p:extLst>
      <p:ext uri="{BB962C8B-B14F-4D97-AF65-F5344CB8AC3E}">
        <p14:creationId xmlns:p14="http://schemas.microsoft.com/office/powerpoint/2010/main" val="286487893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Electronic Energy Meter</a:t>
            </a:r>
          </a:p>
        </p:txBody>
      </p:sp>
      <p:sp>
        <p:nvSpPr>
          <p:cNvPr id="3" name="Content Placeholder 2"/>
          <p:cNvSpPr>
            <a:spLocks noGrp="1"/>
          </p:cNvSpPr>
          <p:nvPr>
            <p:ph idx="1"/>
          </p:nvPr>
        </p:nvSpPr>
        <p:spPr/>
        <p:txBody>
          <a:bodyPr/>
          <a:lstStyle/>
          <a:p>
            <a:pPr algn="just"/>
            <a:r>
              <a:rPr lang="en-US" dirty="0"/>
              <a:t>Electronic meters display the energy used on an LCD or LED display, and some can also transmit readings to remote places. In addition to measuring energy used, electronic meters can also record other parameters of the load and supply such as instantaneous and maximum rate of usage demands, voltages, power factor and reactive power used etc. </a:t>
            </a:r>
          </a:p>
          <a:p>
            <a:pPr algn="just"/>
            <a:r>
              <a:rPr lang="en-US" dirty="0"/>
              <a:t>They can also support time-of-day billing, for example, recording the amount of energy used during on-peak and off-peak hours.</a:t>
            </a:r>
          </a:p>
        </p:txBody>
      </p:sp>
    </p:spTree>
    <p:extLst>
      <p:ext uri="{BB962C8B-B14F-4D97-AF65-F5344CB8AC3E}">
        <p14:creationId xmlns:p14="http://schemas.microsoft.com/office/powerpoint/2010/main" val="427575562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t>These are of accurate, high procession and reliable types of measuring instruments as compared to conventional mechanical meters. It consumes less power and starts measuring instantaneously when connected to load. These meters might be analog or digital. In analog meters, power is converted to proportional frequency or pulse rate and it is integrated by counters placed inside it.</a:t>
            </a:r>
          </a:p>
          <a:p>
            <a:pPr algn="just"/>
            <a:r>
              <a:rPr lang="en-US" dirty="0"/>
              <a:t>In digital electric meter power is directly measured by high end processor. The power is integrated by logic circuits to get the energy and also for testing and calibration purpose. It is then converted to frequency or pulse rate.</a:t>
            </a:r>
          </a:p>
          <a:p>
            <a:endParaRPr lang="en-US" dirty="0"/>
          </a:p>
        </p:txBody>
      </p:sp>
    </p:spTree>
    <p:extLst>
      <p:ext uri="{BB962C8B-B14F-4D97-AF65-F5344CB8AC3E}">
        <p14:creationId xmlns:p14="http://schemas.microsoft.com/office/powerpoint/2010/main" val="4386120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 Digital Electronic Energy Meter:</a:t>
            </a:r>
            <a:endParaRPr lang="en-US" dirty="0"/>
          </a:p>
        </p:txBody>
      </p:sp>
      <p:sp>
        <p:nvSpPr>
          <p:cNvPr id="3" name="Content Placeholder 2"/>
          <p:cNvSpPr>
            <a:spLocks noGrp="1"/>
          </p:cNvSpPr>
          <p:nvPr>
            <p:ph idx="1"/>
          </p:nvPr>
        </p:nvSpPr>
        <p:spPr/>
        <p:txBody>
          <a:bodyPr/>
          <a:lstStyle/>
          <a:p>
            <a:pPr algn="just"/>
            <a:r>
              <a:rPr lang="en-US" dirty="0"/>
              <a:t>Digital signal processor or high performance microprocessors are used in digital electric meters. </a:t>
            </a:r>
          </a:p>
          <a:p>
            <a:pPr algn="just"/>
            <a:r>
              <a:rPr lang="en-US" dirty="0"/>
              <a:t>Similar to the analog meters, voltage and current transducers are connected to a high resolution ADC. Once it converts analog signals to digital samples, voltage and current samples are multiplied and integrated by digital circuits to measure the energy consumed.</a:t>
            </a:r>
          </a:p>
        </p:txBody>
      </p:sp>
    </p:spTree>
    <p:extLst>
      <p:ext uri="{BB962C8B-B14F-4D97-AF65-F5344CB8AC3E}">
        <p14:creationId xmlns:p14="http://schemas.microsoft.com/office/powerpoint/2010/main" val="1079075194"/>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050" name="Picture 2" descr="http://learn4electrical.altervista.org/wp-content/uploads/2017/08/Digital-Energy-Mete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8291" y="270740"/>
            <a:ext cx="8285018" cy="6476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6777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32509"/>
            <a:ext cx="10515600" cy="6345382"/>
          </a:xfrm>
        </p:spPr>
        <p:txBody>
          <a:bodyPr>
            <a:normAutofit/>
          </a:bodyPr>
          <a:lstStyle/>
          <a:p>
            <a:r>
              <a:rPr lang="en-US" dirty="0"/>
              <a:t>The energy meter can be broadly grouped into: </a:t>
            </a:r>
            <a:r>
              <a:rPr lang="en-US" b="1" dirty="0"/>
              <a:t>Electrolytic meters</a:t>
            </a:r>
            <a:r>
              <a:rPr lang="en-US" dirty="0"/>
              <a:t>, </a:t>
            </a:r>
            <a:r>
              <a:rPr lang="en-US" b="1" dirty="0"/>
              <a:t>Clock meters </a:t>
            </a:r>
            <a:r>
              <a:rPr lang="en-US" dirty="0"/>
              <a:t>and. </a:t>
            </a:r>
            <a:r>
              <a:rPr lang="en-US" b="1" dirty="0"/>
              <a:t>Motor meters</a:t>
            </a:r>
          </a:p>
          <a:p>
            <a:pPr algn="just"/>
            <a:r>
              <a:rPr lang="en-US" dirty="0"/>
              <a:t> </a:t>
            </a:r>
            <a:r>
              <a:rPr lang="en-US" sz="3200" b="1" i="1" u="sng" dirty="0"/>
              <a:t>Electrolytic meters </a:t>
            </a:r>
            <a:r>
              <a:rPr lang="en-US" sz="3200" dirty="0"/>
              <a:t>work on DC and hence they can be used only on DC supplies. The electrolytic meters have the advantages of low cost, simple construction, no frictional loss, no stray field effects, equal accuracy at all loads, etc.</a:t>
            </a:r>
          </a:p>
          <a:p>
            <a:pPr algn="just"/>
            <a:endParaRPr lang="en-US" sz="3200" dirty="0"/>
          </a:p>
          <a:p>
            <a:pPr algn="just"/>
            <a:r>
              <a:rPr lang="en-US" sz="3200" b="1" u="sng" dirty="0"/>
              <a:t> </a:t>
            </a:r>
            <a:r>
              <a:rPr lang="en-US" sz="3200" b="1" i="1" u="sng" dirty="0"/>
              <a:t>Clock meters</a:t>
            </a:r>
            <a:r>
              <a:rPr lang="en-US" sz="3200" i="1" dirty="0"/>
              <a:t> </a:t>
            </a:r>
            <a:r>
              <a:rPr lang="en-US" sz="3200" dirty="0"/>
              <a:t>are restricted in use and are used as standard meters only owing to their high degree of accuracy.</a:t>
            </a:r>
          </a:p>
          <a:p>
            <a:pPr algn="just"/>
            <a:endParaRPr lang="en-US" sz="3200" dirty="0"/>
          </a:p>
          <a:p>
            <a:pPr algn="just"/>
            <a:r>
              <a:rPr lang="en-US" sz="3200" b="1" u="sng" dirty="0"/>
              <a:t> </a:t>
            </a:r>
            <a:r>
              <a:rPr lang="en-US" sz="3200" b="1" i="1" u="sng" dirty="0"/>
              <a:t>Motor meters </a:t>
            </a:r>
            <a:r>
              <a:rPr lang="en-US" sz="3200" dirty="0"/>
              <a:t>are the most important energy meters. The motor meters for DC supplies can be either </a:t>
            </a:r>
            <a:r>
              <a:rPr lang="en-US" sz="3200" i="1" dirty="0"/>
              <a:t>commutator motor meters </a:t>
            </a:r>
            <a:r>
              <a:rPr lang="en-US" sz="3200" dirty="0"/>
              <a:t>or </a:t>
            </a:r>
            <a:r>
              <a:rPr lang="en-US" sz="3200" i="1" dirty="0"/>
              <a:t>mercury motor meters</a:t>
            </a:r>
            <a:r>
              <a:rPr lang="en-US" dirty="0"/>
              <a:t>. </a:t>
            </a:r>
          </a:p>
        </p:txBody>
      </p:sp>
    </p:spTree>
    <p:extLst>
      <p:ext uri="{BB962C8B-B14F-4D97-AF65-F5344CB8AC3E}">
        <p14:creationId xmlns:p14="http://schemas.microsoft.com/office/powerpoint/2010/main" val="187369875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51164"/>
            <a:ext cx="10515600" cy="5525799"/>
          </a:xfrm>
        </p:spPr>
        <p:txBody>
          <a:bodyPr>
            <a:normAutofit/>
          </a:bodyPr>
          <a:lstStyle/>
          <a:p>
            <a:pPr algn="just"/>
            <a:r>
              <a:rPr lang="en-US" dirty="0"/>
              <a:t>Microprocessor also calculates phase angle between voltage and current, so that it also measures and indicates reactive power. It is programmed in such a way that it calculates energy according to the tariff and other parameters like </a:t>
            </a:r>
            <a:r>
              <a:rPr lang="en-US" b="1" u="sng" dirty="0">
                <a:hlinkClick r:id="rId2"/>
              </a:rPr>
              <a:t>power factor</a:t>
            </a:r>
            <a:r>
              <a:rPr lang="en-US" b="1" dirty="0"/>
              <a:t>,</a:t>
            </a:r>
            <a:r>
              <a:rPr lang="en-US" dirty="0"/>
              <a:t> maximum demand, </a:t>
            </a:r>
            <a:r>
              <a:rPr lang="en-US" dirty="0" err="1"/>
              <a:t>etc</a:t>
            </a:r>
            <a:r>
              <a:rPr lang="en-US" dirty="0"/>
              <a:t> and stores all these values in a non volatile memory EEPROM.</a:t>
            </a:r>
          </a:p>
          <a:p>
            <a:pPr algn="just"/>
            <a:r>
              <a:rPr lang="en-US" dirty="0"/>
              <a:t>It contains real time clock (RTC) for calculating time for power integration, maximum demand calculations and also date and time stamps for particular parameters. Furthermore it interacts with liquid crystal display (LCD), communication devices and other meter outputs. Battery is provided for RTC and other significant peripherals for backup power.</a:t>
            </a:r>
          </a:p>
        </p:txBody>
      </p:sp>
    </p:spTree>
    <p:extLst>
      <p:ext uri="{BB962C8B-B14F-4D97-AF65-F5344CB8AC3E}">
        <p14:creationId xmlns:p14="http://schemas.microsoft.com/office/powerpoint/2010/main" val="293737669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Energy Meter</a:t>
            </a:r>
          </a:p>
        </p:txBody>
      </p:sp>
      <p:sp>
        <p:nvSpPr>
          <p:cNvPr id="3" name="Content Placeholder 2"/>
          <p:cNvSpPr>
            <a:spLocks noGrp="1"/>
          </p:cNvSpPr>
          <p:nvPr>
            <p:ph idx="1"/>
          </p:nvPr>
        </p:nvSpPr>
        <p:spPr/>
        <p:txBody>
          <a:bodyPr>
            <a:normAutofit lnSpcReduction="10000"/>
          </a:bodyPr>
          <a:lstStyle/>
          <a:p>
            <a:pPr algn="just"/>
            <a:r>
              <a:rPr lang="en-US" dirty="0"/>
              <a:t>Generally, electricity meters operate by continuously measuring the instantaneous voltage (volts) and current (amperes) and finding the product of these to give instantaneous electrical power (watts) which is then integrated against time to give energy used (Joules, Kilowatt-hours etc.). </a:t>
            </a:r>
          </a:p>
          <a:p>
            <a:pPr algn="just"/>
            <a:r>
              <a:rPr lang="en-US" dirty="0"/>
              <a:t>Meters for smaller services (such as small residential customers) can be connected directly in-line between source and customer. For larger loads, more than about 200 amps of load, current transformers are used, so that the meter can be located other than in line with the service conductors [2]. The meters fall into two basic categories, electromechanical and electronic</a:t>
            </a:r>
          </a:p>
        </p:txBody>
      </p:sp>
    </p:spTree>
    <p:extLst>
      <p:ext uri="{BB962C8B-B14F-4D97-AF65-F5344CB8AC3E}">
        <p14:creationId xmlns:p14="http://schemas.microsoft.com/office/powerpoint/2010/main" val="265357835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Energy Meter</a:t>
            </a:r>
          </a:p>
        </p:txBody>
      </p:sp>
      <p:sp>
        <p:nvSpPr>
          <p:cNvPr id="3" name="Content Placeholder 2"/>
          <p:cNvSpPr>
            <a:spLocks noGrp="1"/>
          </p:cNvSpPr>
          <p:nvPr>
            <p:ph idx="1"/>
          </p:nvPr>
        </p:nvSpPr>
        <p:spPr/>
        <p:txBody>
          <a:bodyPr/>
          <a:lstStyle/>
          <a:p>
            <a:pPr algn="just"/>
            <a:r>
              <a:rPr lang="en-US" dirty="0"/>
              <a:t>Digital Energy meters display the energy used on an LCD or LED display, and some can also transmit readings to remote places. They can also support time-of-day billing, for example, recording the amount of energy used during on-peak and off-peak hours.</a:t>
            </a:r>
          </a:p>
          <a:p>
            <a:pPr algn="just"/>
            <a:r>
              <a:rPr lang="en-US" dirty="0"/>
              <a:t>As shown in the block diagram below, the meter has a power supply, a metering engine, a processing and communication engine (i.e. a microcontroller), and other add-on modules such as RTC, LCD display, communication ports/modules and so on.</a:t>
            </a:r>
          </a:p>
        </p:txBody>
      </p:sp>
    </p:spTree>
    <p:extLst>
      <p:ext uri="{BB962C8B-B14F-4D97-AF65-F5344CB8AC3E}">
        <p14:creationId xmlns:p14="http://schemas.microsoft.com/office/powerpoint/2010/main" val="2272199317"/>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80110" y="-251188"/>
            <a:ext cx="12011890" cy="7031788"/>
          </a:xfrm>
          <a:prstGeom prst="rect">
            <a:avLst/>
          </a:prstGeom>
        </p:spPr>
      </p:pic>
    </p:spTree>
    <p:extLst>
      <p:ext uri="{BB962C8B-B14F-4D97-AF65-F5344CB8AC3E}">
        <p14:creationId xmlns:p14="http://schemas.microsoft.com/office/powerpoint/2010/main" val="268705444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12618" y="748145"/>
            <a:ext cx="10841182" cy="5428818"/>
          </a:xfrm>
        </p:spPr>
        <p:txBody>
          <a:bodyPr/>
          <a:lstStyle/>
          <a:p>
            <a:pPr algn="just"/>
            <a:r>
              <a:rPr lang="en-US" dirty="0"/>
              <a:t>The metering engine is given the voltage and current inputs and has a voltage reference, followed by an ADC section (samplers and </a:t>
            </a:r>
            <a:r>
              <a:rPr lang="en-US" dirty="0" err="1"/>
              <a:t>quantisers</a:t>
            </a:r>
            <a:r>
              <a:rPr lang="en-US" dirty="0"/>
              <a:t>)  to yield the </a:t>
            </a:r>
            <a:r>
              <a:rPr lang="en-US" dirty="0" err="1"/>
              <a:t>digitised</a:t>
            </a:r>
            <a:r>
              <a:rPr lang="en-US" dirty="0"/>
              <a:t> equivalents of all the inputs. These inputs are then processed using a digital signal processor to calculate the various metering parameters such as powers, energies etc.</a:t>
            </a:r>
          </a:p>
          <a:p>
            <a:pPr algn="just"/>
            <a:r>
              <a:rPr lang="en-US" dirty="0"/>
              <a:t>The processing and communication section has the responsibility of calculating the various derived quantities from the digital values generated by the metering engine. This also has the responsibility of communication using various protocols and interface with other </a:t>
            </a:r>
            <a:r>
              <a:rPr lang="en-US" dirty="0" err="1"/>
              <a:t>addon</a:t>
            </a:r>
            <a:r>
              <a:rPr lang="en-US" dirty="0"/>
              <a:t> modules connected as slaves to it.</a:t>
            </a:r>
          </a:p>
          <a:p>
            <a:pPr algn="just"/>
            <a:endParaRPr lang="en-US" dirty="0"/>
          </a:p>
        </p:txBody>
      </p:sp>
    </p:spTree>
    <p:extLst>
      <p:ext uri="{BB962C8B-B14F-4D97-AF65-F5344CB8AC3E}">
        <p14:creationId xmlns:p14="http://schemas.microsoft.com/office/powerpoint/2010/main" val="58938289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98764"/>
            <a:ext cx="10515600" cy="5678199"/>
          </a:xfrm>
        </p:spPr>
        <p:txBody>
          <a:bodyPr>
            <a:normAutofit fontScale="92500" lnSpcReduction="10000"/>
          </a:bodyPr>
          <a:lstStyle/>
          <a:p>
            <a:pPr algn="just"/>
            <a:r>
              <a:rPr lang="en-US" dirty="0"/>
              <a:t>RTC and other add-on modules are attached as slaves to the processing and communication section for various input/output functions. On a modern meter most if not all of this will be implemented inside the microprocessor, such as the real time clock (RTC), LCD controller, temperature sensor, memory and analog to digital converters.</a:t>
            </a:r>
          </a:p>
          <a:p>
            <a:pPr algn="just"/>
            <a:r>
              <a:rPr lang="en-US" dirty="0"/>
              <a:t>The single phase energy meter circuit has two current transformers connected in series with each supply line: phase and neutral. The current values from these transformers are sent to the respective ADC of the microcontroller, and then the ADC converts these values to digital values, and thus the microcontroller does necessary calculations to find the energy consumption. </a:t>
            </a:r>
          </a:p>
          <a:p>
            <a:pPr algn="just"/>
            <a:endParaRPr lang="en-US" dirty="0"/>
          </a:p>
          <a:p>
            <a:pPr algn="just"/>
            <a:r>
              <a:rPr lang="en-US" dirty="0"/>
              <a:t>The Microcontroller is programmed in such a way that the voltage and current values from the ADC are multiplied and integrated over a specified time period, and then correspondingly drive the counter mechanism that displays the number of units consumed (kWh) over a time period.</a:t>
            </a:r>
          </a:p>
          <a:p>
            <a:endParaRPr lang="en-US" dirty="0"/>
          </a:p>
        </p:txBody>
      </p:sp>
    </p:spTree>
    <p:extLst>
      <p:ext uri="{BB962C8B-B14F-4D97-AF65-F5344CB8AC3E}">
        <p14:creationId xmlns:p14="http://schemas.microsoft.com/office/powerpoint/2010/main" val="3688037140"/>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6146" name="Picture 2" descr="COMPONENTS OF ELECTRONIC&#10;ENERGY METERS&#10;• Registers ,&#10;• electronic counters,&#10;• universal counters,&#10;• Comparators,&#10;• Gate 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2912" y="384174"/>
            <a:ext cx="11115675" cy="6030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291729"/>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7170" name="Picture 2" descr="Registers&#10;• The Shift Register is&#10;another type of sequential&#10;logic circuit that can be&#10;used for the storage or the&#10;transf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25" y="365125"/>
            <a:ext cx="11215688" cy="612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071989"/>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8194" name="Picture 2" descr="Basic Data Movement Through A Shift&#10;Register&#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2924" y="365125"/>
            <a:ext cx="10810875" cy="62499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4691541"/>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9218" name="Picture 2" descr="counters&#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42875"/>
            <a:ext cx="10515600" cy="614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90186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29491"/>
            <a:ext cx="10515600" cy="5747472"/>
          </a:xfrm>
        </p:spPr>
        <p:txBody>
          <a:bodyPr>
            <a:normAutofit lnSpcReduction="10000"/>
          </a:bodyPr>
          <a:lstStyle/>
          <a:p>
            <a:pPr algn="just"/>
            <a:r>
              <a:rPr lang="en-US" sz="3600" dirty="0"/>
              <a:t>For AC supplies too, the motor meters can be either </a:t>
            </a:r>
            <a:r>
              <a:rPr lang="en-US" sz="3600" b="1" i="1" u="sng" dirty="0"/>
              <a:t>commutator meters </a:t>
            </a:r>
            <a:r>
              <a:rPr lang="en-US" sz="3600" b="1" u="sng" dirty="0"/>
              <a:t>or </a:t>
            </a:r>
            <a:r>
              <a:rPr lang="en-US" sz="3600" b="1" i="1" u="sng" dirty="0"/>
              <a:t>induction watt-hour meters</a:t>
            </a:r>
            <a:r>
              <a:rPr lang="en-US" sz="3600" dirty="0"/>
              <a:t>. While the former has not survived due to their many drawbacks, the latter is almost universally used.</a:t>
            </a:r>
          </a:p>
          <a:p>
            <a:pPr algn="just"/>
            <a:endParaRPr lang="en-US" sz="3600" dirty="0"/>
          </a:p>
          <a:p>
            <a:pPr algn="just"/>
            <a:r>
              <a:rPr lang="en-US" sz="3600" dirty="0"/>
              <a:t>Thus, for energy measurements in AC circuits, the </a:t>
            </a:r>
            <a:r>
              <a:rPr lang="en-US" sz="3600" b="1" i="1" u="sng" dirty="0"/>
              <a:t>Induction watt-hour meters </a:t>
            </a:r>
            <a:r>
              <a:rPr lang="en-US" sz="3600" dirty="0"/>
              <a:t>are widely adopted. </a:t>
            </a:r>
          </a:p>
          <a:p>
            <a:pPr algn="just"/>
            <a:r>
              <a:rPr lang="en-US" sz="3600" dirty="0"/>
              <a:t>They are similar in principle and construction to that of an induction wattmeter, except that, the spring control and pointer of wattmeter are replaced respectively by brake magnet and recording system</a:t>
            </a:r>
            <a:r>
              <a:rPr lang="en-US" dirty="0"/>
              <a:t>.</a:t>
            </a:r>
          </a:p>
        </p:txBody>
      </p:sp>
    </p:spTree>
    <p:extLst>
      <p:ext uri="{BB962C8B-B14F-4D97-AF65-F5344CB8AC3E}">
        <p14:creationId xmlns:p14="http://schemas.microsoft.com/office/powerpoint/2010/main" val="2710017000"/>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42" name="Picture 2" descr="Comparators&#10;• The comparator is an electronic decision making circuit that makes use of an&#10;operational amplifiers very hi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 y="114301"/>
            <a:ext cx="10634663" cy="6062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276258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1266" name="Picture 2" descr="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7225" y="365124"/>
            <a:ext cx="10696575" cy="6603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522518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2290" name="Picture 2" descr="ADC and DAC&#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774" y="365125"/>
            <a:ext cx="10868025" cy="5811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1165523"/>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3314" name="Picture 2" descr="ADC and DAC&#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365125"/>
            <a:ext cx="11758613" cy="63071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301389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4338" name="Picture 2" descr="ANALOG TO&#10;DIGITAL&#10;CONVERTOR&#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 y="742949"/>
            <a:ext cx="10277475" cy="5434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9807665"/>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5362" name="Picture 2" descr="DIGITAL TO ANALOG CONVERTOR&#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2975" y="365125"/>
            <a:ext cx="10410825" cy="5811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9103437"/>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6386" name="Picture 2" descr="visual read out system&#10;• LED&#10;• LCD display&#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050" y="142875"/>
            <a:ext cx="11329988" cy="62864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90615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7410" name="Picture 2" descr="LED Display&#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700" y="557213"/>
            <a:ext cx="10658475" cy="5619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2988722"/>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8434" name="Picture 2" descr="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 y="365125"/>
            <a:ext cx="10620375" cy="612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6664201"/>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9458" name="Picture 2" descr="LCD Display&#10;ashokktiwari@gmail.com&#10;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 y="171450"/>
            <a:ext cx="10920413" cy="6157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21999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4345" y="180109"/>
            <a:ext cx="10515600" cy="5775181"/>
          </a:xfrm>
        </p:spPr>
        <p:txBody>
          <a:bodyPr>
            <a:noAutofit/>
          </a:bodyPr>
          <a:lstStyle/>
          <a:p>
            <a:r>
              <a:rPr lang="en-US" sz="3200" dirty="0"/>
              <a:t>Classification based on type of display</a:t>
            </a:r>
          </a:p>
          <a:p>
            <a:r>
              <a:rPr lang="en-US" sz="3200" dirty="0"/>
              <a:t>A) Analog type</a:t>
            </a:r>
          </a:p>
          <a:p>
            <a:r>
              <a:rPr lang="en-US" sz="3200" dirty="0"/>
              <a:t>B) Digital type</a:t>
            </a:r>
          </a:p>
          <a:p>
            <a:endParaRPr lang="en-US" sz="3200" dirty="0"/>
          </a:p>
          <a:p>
            <a:r>
              <a:rPr lang="en-US" sz="3200" dirty="0"/>
              <a:t>Classification based on type of metering point</a:t>
            </a:r>
          </a:p>
          <a:p>
            <a:r>
              <a:rPr lang="en-US" sz="3200" dirty="0"/>
              <a:t>A) Secondary</a:t>
            </a:r>
          </a:p>
          <a:p>
            <a:r>
              <a:rPr lang="en-US" sz="3200" dirty="0"/>
              <a:t>B) Primary</a:t>
            </a:r>
          </a:p>
          <a:p>
            <a:endParaRPr lang="en-US" sz="3200" dirty="0"/>
          </a:p>
          <a:p>
            <a:r>
              <a:rPr lang="en-US" sz="3200" dirty="0"/>
              <a:t>Classification based on type of application</a:t>
            </a:r>
          </a:p>
          <a:p>
            <a:r>
              <a:rPr lang="en-US" sz="3200" dirty="0"/>
              <a:t>A) Domestic</a:t>
            </a:r>
          </a:p>
          <a:p>
            <a:r>
              <a:rPr lang="en-US" sz="3200" dirty="0"/>
              <a:t>B)Commercial</a:t>
            </a:r>
          </a:p>
          <a:p>
            <a:r>
              <a:rPr lang="en-US" sz="3200" dirty="0"/>
              <a:t>C) Industrial</a:t>
            </a:r>
          </a:p>
        </p:txBody>
      </p:sp>
    </p:spTree>
    <p:extLst>
      <p:ext uri="{BB962C8B-B14F-4D97-AF65-F5344CB8AC3E}">
        <p14:creationId xmlns:p14="http://schemas.microsoft.com/office/powerpoint/2010/main" val="10896583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lvl="0" algn="just"/>
            <a:r>
              <a:rPr lang="en-US" dirty="0"/>
              <a:t>It reduces the cost of theft and corruption on electricity distribution network with electronic designs and prepayment interfaces.</a:t>
            </a:r>
          </a:p>
          <a:p>
            <a:pPr lvl="0" algn="just"/>
            <a:r>
              <a:rPr lang="en-US" dirty="0"/>
              <a:t>In addition to the energy measurement, this system also provides earth fault indication in case of any fault or overcurrent that may occur in neutral or earth line and appropriately turns the Light Emitting Diodes indication for earth fault detection as well as for every unit consumption.</a:t>
            </a:r>
          </a:p>
          <a:p>
            <a:endParaRPr lang="en-US" dirty="0"/>
          </a:p>
        </p:txBody>
      </p:sp>
    </p:spTree>
    <p:extLst>
      <p:ext uri="{BB962C8B-B14F-4D97-AF65-F5344CB8AC3E}">
        <p14:creationId xmlns:p14="http://schemas.microsoft.com/office/powerpoint/2010/main" val="85290706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http://s.eeweb.com/members/samson_jeba_kumar/projects/2011/11/30/Block-Diagram-of-Digital-Energy-Meter-1322636074.JPG"/>
          <p:cNvPicPr/>
          <p:nvPr/>
        </p:nvPicPr>
        <p:blipFill>
          <a:blip r:embed="rId2">
            <a:extLst>
              <a:ext uri="{28A0092B-C50C-407E-A947-70E740481C1C}">
                <a14:useLocalDpi xmlns:a14="http://schemas.microsoft.com/office/drawing/2010/main" val="0"/>
              </a:ext>
            </a:extLst>
          </a:blip>
          <a:srcRect/>
          <a:stretch>
            <a:fillRect/>
          </a:stretch>
        </p:blipFill>
        <p:spPr bwMode="auto">
          <a:xfrm>
            <a:off x="838200" y="540327"/>
            <a:ext cx="10799618" cy="5749637"/>
          </a:xfrm>
          <a:prstGeom prst="rect">
            <a:avLst/>
          </a:prstGeom>
          <a:noFill/>
          <a:ln>
            <a:noFill/>
          </a:ln>
        </p:spPr>
      </p:pic>
    </p:spTree>
    <p:extLst>
      <p:ext uri="{BB962C8B-B14F-4D97-AF65-F5344CB8AC3E}">
        <p14:creationId xmlns:p14="http://schemas.microsoft.com/office/powerpoint/2010/main" val="2887804715"/>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43345"/>
            <a:ext cx="10515600" cy="5733618"/>
          </a:xfrm>
        </p:spPr>
        <p:txBody>
          <a:bodyPr>
            <a:normAutofit fontScale="92500"/>
          </a:bodyPr>
          <a:lstStyle/>
          <a:p>
            <a:pPr algn="just"/>
            <a:r>
              <a:rPr lang="en-US" dirty="0"/>
              <a:t>The block diagram for a digital meter. Here, two basic sensors are employed. These are voltage and current sensors. </a:t>
            </a:r>
          </a:p>
          <a:p>
            <a:pPr algn="just"/>
            <a:r>
              <a:rPr lang="en-US" dirty="0"/>
              <a:t>The voltage sensor built around a step down element and potential divider network senses both the phase voltage and load voltage. The second sensor is a current sensor; this senses the current drawn by the load at any point in time. It is built around a current transformer and other active devices (such as voltage comparator) which convert the sensed current to voltage for processing. </a:t>
            </a:r>
          </a:p>
          <a:p>
            <a:pPr algn="just"/>
            <a:r>
              <a:rPr lang="en-US" dirty="0"/>
              <a:t>The output from both sensors is then fed into a signal (or voltage) conditioner which ensures matched voltage or signal level to the control circuit, it also contain a signal multiplexer which enable sequential switching of both signal to the analogue input of the peripheral interface controller (PIC). The control circuit centered on a PIC integrated circuit. The PIC is selected because it contain ten bit analogue to digital converter (ADC), very flexible to program and good for peripheral interfacing.</a:t>
            </a:r>
          </a:p>
        </p:txBody>
      </p:sp>
    </p:spTree>
    <p:extLst>
      <p:ext uri="{BB962C8B-B14F-4D97-AF65-F5344CB8AC3E}">
        <p14:creationId xmlns:p14="http://schemas.microsoft.com/office/powerpoint/2010/main" val="2093886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84909"/>
            <a:ext cx="10515600" cy="5692054"/>
          </a:xfrm>
        </p:spPr>
        <p:txBody>
          <a:bodyPr/>
          <a:lstStyle/>
          <a:p>
            <a:pPr algn="just"/>
            <a:r>
              <a:rPr lang="en-US" dirty="0"/>
              <a:t>The ADC converts the analogue signals to its digital equivalent; both signals from the voltage and current sensors are then multiplied by the means of embedded software in the PIC. </a:t>
            </a:r>
          </a:p>
          <a:p>
            <a:pPr algn="just"/>
            <a:r>
              <a:rPr lang="en-US" dirty="0"/>
              <a:t>Here the error correction is taken as the offset correction by determining the value of the input quality with short-circuited input and storing this value in the memory for use as the correction value device calibration. </a:t>
            </a:r>
          </a:p>
          <a:p>
            <a:pPr algn="just"/>
            <a:r>
              <a:rPr lang="en-US" dirty="0"/>
              <a:t>The PIC is programmed in C language. Such that apart from the multiplier circuit it simulates, it is able to use the received data to calculate power consumption per hour, as well as the expected charges. These are displayed on the liquid crystal display attached to the circuit</a:t>
            </a:r>
          </a:p>
        </p:txBody>
      </p:sp>
    </p:spTree>
    <p:extLst>
      <p:ext uri="{BB962C8B-B14F-4D97-AF65-F5344CB8AC3E}">
        <p14:creationId xmlns:p14="http://schemas.microsoft.com/office/powerpoint/2010/main" val="1380766282"/>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Smart Energy Meter</a:t>
            </a:r>
          </a:p>
        </p:txBody>
      </p:sp>
      <p:sp>
        <p:nvSpPr>
          <p:cNvPr id="3" name="Content Placeholder 2"/>
          <p:cNvSpPr>
            <a:spLocks noGrp="1"/>
          </p:cNvSpPr>
          <p:nvPr>
            <p:ph idx="1"/>
          </p:nvPr>
        </p:nvSpPr>
        <p:spPr/>
        <p:txBody>
          <a:bodyPr>
            <a:normAutofit fontScale="92500" lnSpcReduction="10000"/>
          </a:bodyPr>
          <a:lstStyle/>
          <a:p>
            <a:pPr algn="just"/>
            <a:r>
              <a:rPr lang="en-US" dirty="0"/>
              <a:t>A </a:t>
            </a:r>
            <a:r>
              <a:rPr lang="en-US" b="1" dirty="0"/>
              <a:t>smart meter</a:t>
            </a:r>
            <a:r>
              <a:rPr lang="en-US" dirty="0"/>
              <a:t> is an electronic device that records consumption of electric energy and communicates the information to the electricity supplier for monitoring and billing. Smart meters typically record energy hourly or more frequently, and report at least daily.</a:t>
            </a:r>
          </a:p>
          <a:p>
            <a:pPr algn="just"/>
            <a:r>
              <a:rPr lang="en-US" dirty="0"/>
              <a:t> Smart meters enable two-way communication between the meter and the central system. Such an advanced metering infrastructure (AMI) differs from </a:t>
            </a:r>
            <a:r>
              <a:rPr lang="en-US" u="sng" dirty="0">
                <a:hlinkClick r:id="rId2" tooltip="Automatic meter reading"/>
              </a:rPr>
              <a:t>automatic meter reading</a:t>
            </a:r>
            <a:r>
              <a:rPr lang="en-US" dirty="0"/>
              <a:t> (AMR) in that it enables two-way communication between the meter and the supplier. Communications from the meter to the network may be wireless, or via fixed wired connections such as power line carrier (PLC). Wireless communication options in common use include cellular communications (which can be expensive), Wi-Fi (readily</a:t>
            </a:r>
          </a:p>
        </p:txBody>
      </p:sp>
    </p:spTree>
    <p:extLst>
      <p:ext uri="{BB962C8B-B14F-4D97-AF65-F5344CB8AC3E}">
        <p14:creationId xmlns:p14="http://schemas.microsoft.com/office/powerpoint/2010/main" val="2197026736"/>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t>available), </a:t>
            </a:r>
            <a:r>
              <a:rPr lang="en-US" u="sng" dirty="0">
                <a:hlinkClick r:id="rId2" tooltip="Wireless ad hoc network"/>
              </a:rPr>
              <a:t>wireless ad hoc networks</a:t>
            </a:r>
            <a:r>
              <a:rPr lang="en-US" dirty="0"/>
              <a:t> over Wi-Fi, </a:t>
            </a:r>
            <a:r>
              <a:rPr lang="en-US" u="sng" dirty="0">
                <a:hlinkClick r:id="rId3" tooltip="Wireless mesh network"/>
              </a:rPr>
              <a:t>wireless mesh networks</a:t>
            </a:r>
            <a:r>
              <a:rPr lang="en-US" dirty="0"/>
              <a:t>, low power long range wireless (</a:t>
            </a:r>
            <a:r>
              <a:rPr lang="en-US" dirty="0" err="1"/>
              <a:t>LoRa</a:t>
            </a:r>
            <a:r>
              <a:rPr lang="en-US" dirty="0"/>
              <a:t>), </a:t>
            </a:r>
            <a:r>
              <a:rPr lang="en-US" u="sng" dirty="0">
                <a:hlinkClick r:id="rId4" tooltip="ZigBee"/>
              </a:rPr>
              <a:t>ZigBee</a:t>
            </a:r>
            <a:r>
              <a:rPr lang="en-US" dirty="0"/>
              <a:t> (low power, low data rate wireless), and Wi-SUN (Smart Utility Networks).</a:t>
            </a:r>
          </a:p>
          <a:p>
            <a:pPr algn="just"/>
            <a:r>
              <a:rPr lang="en-US" dirty="0"/>
              <a:t>It is an advanced metering technology involving placing intelligent meters to read, process and feedback the data to customers. It measures energy consumption, remotely switches the supply to customers and remotely controls the maximum electricity consumption. Smart metering system uses the advanced metering infrastructure system technology for better performance.</a:t>
            </a:r>
          </a:p>
        </p:txBody>
      </p:sp>
    </p:spTree>
    <p:extLst>
      <p:ext uri="{BB962C8B-B14F-4D97-AF65-F5344CB8AC3E}">
        <p14:creationId xmlns:p14="http://schemas.microsoft.com/office/powerpoint/2010/main" val="101908076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3074" name="Picture 2" descr="http://learn4electrical.altervista.org/wp-content/uploads/2017/08/Smart-Energy-Met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08940" y="1668173"/>
            <a:ext cx="3198046" cy="4666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5660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3200" dirty="0"/>
              <a:t>Classification based on technology</a:t>
            </a:r>
          </a:p>
          <a:p>
            <a:r>
              <a:rPr lang="en-US" sz="3200" dirty="0"/>
              <a:t>A) Single phase</a:t>
            </a:r>
          </a:p>
          <a:p>
            <a:r>
              <a:rPr lang="en-US" sz="3200" dirty="0"/>
              <a:t>B) Three phase</a:t>
            </a:r>
          </a:p>
          <a:p>
            <a:endParaRPr lang="en-US" sz="3200" dirty="0"/>
          </a:p>
          <a:p>
            <a:r>
              <a:rPr lang="en-US" sz="3200" dirty="0"/>
              <a:t>Electromechanical induction type energy meters are used every where </a:t>
            </a:r>
          </a:p>
        </p:txBody>
      </p:sp>
    </p:spTree>
    <p:extLst>
      <p:ext uri="{BB962C8B-B14F-4D97-AF65-F5344CB8AC3E}">
        <p14:creationId xmlns:p14="http://schemas.microsoft.com/office/powerpoint/2010/main" val="6901272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b="1" u="sng" dirty="0"/>
              <a:t>SINGLE PHASE INDUCTION TYPE ENERGY METER</a:t>
            </a:r>
          </a:p>
        </p:txBody>
      </p:sp>
    </p:spTree>
    <p:extLst>
      <p:ext uri="{BB962C8B-B14F-4D97-AF65-F5344CB8AC3E}">
        <p14:creationId xmlns:p14="http://schemas.microsoft.com/office/powerpoint/2010/main" val="9156849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98765" y="365125"/>
            <a:ext cx="10695708" cy="4916867"/>
          </a:xfrm>
          <a:prstGeom prst="rect">
            <a:avLst/>
          </a:prstGeom>
        </p:spPr>
      </p:pic>
      <p:pic>
        <p:nvPicPr>
          <p:cNvPr id="5" name="Picture 4"/>
          <p:cNvPicPr>
            <a:picLocks noChangeAspect="1"/>
          </p:cNvPicPr>
          <p:nvPr/>
        </p:nvPicPr>
        <p:blipFill>
          <a:blip r:embed="rId3"/>
          <a:stretch>
            <a:fillRect/>
          </a:stretch>
        </p:blipFill>
        <p:spPr>
          <a:xfrm>
            <a:off x="374074" y="5430784"/>
            <a:ext cx="10820400" cy="1362375"/>
          </a:xfrm>
          <a:prstGeom prst="rect">
            <a:avLst/>
          </a:prstGeom>
        </p:spPr>
      </p:pic>
    </p:spTree>
    <p:extLst>
      <p:ext uri="{BB962C8B-B14F-4D97-AF65-F5344CB8AC3E}">
        <p14:creationId xmlns:p14="http://schemas.microsoft.com/office/powerpoint/2010/main" val="18665942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039091" y="429491"/>
            <a:ext cx="10390909" cy="5472545"/>
          </a:xfrm>
          <a:prstGeom prst="rect">
            <a:avLst/>
          </a:prstGeom>
        </p:spPr>
      </p:pic>
    </p:spTree>
    <p:extLst>
      <p:ext uri="{BB962C8B-B14F-4D97-AF65-F5344CB8AC3E}">
        <p14:creationId xmlns:p14="http://schemas.microsoft.com/office/powerpoint/2010/main" val="2903402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 are going to study?</a:t>
            </a:r>
          </a:p>
        </p:txBody>
      </p:sp>
      <p:sp>
        <p:nvSpPr>
          <p:cNvPr id="3" name="Content Placeholder 2"/>
          <p:cNvSpPr>
            <a:spLocks noGrp="1"/>
          </p:cNvSpPr>
          <p:nvPr>
            <p:ph idx="1"/>
          </p:nvPr>
        </p:nvSpPr>
        <p:spPr/>
        <p:txBody>
          <a:bodyPr/>
          <a:lstStyle/>
          <a:p>
            <a:r>
              <a:rPr lang="en-US" sz="3200" u="sng" dirty="0"/>
              <a:t>Course plan of entire module is </a:t>
            </a:r>
          </a:p>
          <a:p>
            <a:r>
              <a:rPr lang="en-US" sz="3200" u="sng" dirty="0"/>
              <a:t>Measurement of Energy, single phase Induction type energy meter</a:t>
            </a:r>
          </a:p>
          <a:p>
            <a:r>
              <a:rPr lang="en-US" sz="3200" u="sng" dirty="0"/>
              <a:t>Lag adjustment devices, creeping</a:t>
            </a:r>
          </a:p>
          <a:p>
            <a:r>
              <a:rPr lang="en-US" sz="3200" u="sng" dirty="0"/>
              <a:t>Three phase energy meter</a:t>
            </a:r>
          </a:p>
          <a:p>
            <a:r>
              <a:rPr lang="en-US" sz="3200" u="sng" dirty="0"/>
              <a:t>Digital Energy Meter</a:t>
            </a:r>
          </a:p>
        </p:txBody>
      </p:sp>
    </p:spTree>
    <p:extLst>
      <p:ext uri="{BB962C8B-B14F-4D97-AF65-F5344CB8AC3E}">
        <p14:creationId xmlns:p14="http://schemas.microsoft.com/office/powerpoint/2010/main" val="20137489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2087621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581891" y="484909"/>
            <a:ext cx="11083636" cy="5846618"/>
          </a:xfrm>
          <a:prstGeom prst="rect">
            <a:avLst/>
          </a:prstGeom>
        </p:spPr>
      </p:pic>
    </p:spTree>
    <p:extLst>
      <p:ext uri="{BB962C8B-B14F-4D97-AF65-F5344CB8AC3E}">
        <p14:creationId xmlns:p14="http://schemas.microsoft.com/office/powerpoint/2010/main" val="40651617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365125"/>
            <a:ext cx="10633364" cy="5811837"/>
          </a:xfrm>
          <a:prstGeom prst="rect">
            <a:avLst/>
          </a:prstGeom>
        </p:spPr>
      </p:pic>
    </p:spTree>
    <p:extLst>
      <p:ext uri="{BB962C8B-B14F-4D97-AF65-F5344CB8AC3E}">
        <p14:creationId xmlns:p14="http://schemas.microsoft.com/office/powerpoint/2010/main" val="6799419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623455"/>
            <a:ext cx="10397835" cy="5735781"/>
          </a:xfrm>
          <a:prstGeom prst="rect">
            <a:avLst/>
          </a:prstGeom>
        </p:spPr>
      </p:pic>
    </p:spTree>
    <p:extLst>
      <p:ext uri="{BB962C8B-B14F-4D97-AF65-F5344CB8AC3E}">
        <p14:creationId xmlns:p14="http://schemas.microsoft.com/office/powerpoint/2010/main" val="10780770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583293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Construction of single phase energy meter</a:t>
            </a:r>
          </a:p>
        </p:txBody>
      </p:sp>
      <p:sp>
        <p:nvSpPr>
          <p:cNvPr id="3" name="Content Placeholder 2"/>
          <p:cNvSpPr>
            <a:spLocks noGrp="1"/>
          </p:cNvSpPr>
          <p:nvPr>
            <p:ph idx="1"/>
          </p:nvPr>
        </p:nvSpPr>
        <p:spPr/>
        <p:txBody>
          <a:bodyPr/>
          <a:lstStyle/>
          <a:p>
            <a:r>
              <a:rPr lang="en-US" dirty="0"/>
              <a:t>It consists of following 4 main parts:</a:t>
            </a:r>
          </a:p>
          <a:p>
            <a:r>
              <a:rPr lang="en-US" dirty="0"/>
              <a:t>A) Driving System</a:t>
            </a:r>
          </a:p>
          <a:p>
            <a:r>
              <a:rPr lang="en-US" dirty="0"/>
              <a:t>B)Moving system</a:t>
            </a:r>
          </a:p>
          <a:p>
            <a:r>
              <a:rPr lang="en-US" dirty="0"/>
              <a:t>C) Braking System</a:t>
            </a:r>
          </a:p>
          <a:p>
            <a:r>
              <a:rPr lang="en-US" dirty="0"/>
              <a:t>D) Registering system</a:t>
            </a:r>
          </a:p>
        </p:txBody>
      </p:sp>
    </p:spTree>
    <p:extLst>
      <p:ext uri="{BB962C8B-B14F-4D97-AF65-F5344CB8AC3E}">
        <p14:creationId xmlns:p14="http://schemas.microsoft.com/office/powerpoint/2010/main" val="22149260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838200" y="1881043"/>
            <a:ext cx="10515600" cy="4351338"/>
          </a:xfrm>
        </p:spPr>
        <p:txBody>
          <a:bodyPr/>
          <a:lstStyle/>
          <a:p>
            <a:endParaRPr lang="en-US"/>
          </a:p>
        </p:txBody>
      </p:sp>
      <p:pic>
        <p:nvPicPr>
          <p:cNvPr id="4" name="Picture 3"/>
          <p:cNvPicPr>
            <a:picLocks noChangeAspect="1"/>
          </p:cNvPicPr>
          <p:nvPr/>
        </p:nvPicPr>
        <p:blipFill>
          <a:blip r:embed="rId2"/>
          <a:stretch>
            <a:fillRect/>
          </a:stretch>
        </p:blipFill>
        <p:spPr>
          <a:xfrm>
            <a:off x="838200" y="235528"/>
            <a:ext cx="10744200" cy="5084618"/>
          </a:xfrm>
          <a:prstGeom prst="rect">
            <a:avLst/>
          </a:prstGeom>
        </p:spPr>
      </p:pic>
      <p:pic>
        <p:nvPicPr>
          <p:cNvPr id="5" name="Picture 4"/>
          <p:cNvPicPr>
            <a:picLocks noChangeAspect="1"/>
          </p:cNvPicPr>
          <p:nvPr/>
        </p:nvPicPr>
        <p:blipFill>
          <a:blip r:embed="rId3"/>
          <a:stretch>
            <a:fillRect/>
          </a:stretch>
        </p:blipFill>
        <p:spPr>
          <a:xfrm>
            <a:off x="1080655" y="5337612"/>
            <a:ext cx="10072255" cy="345778"/>
          </a:xfrm>
          <a:prstGeom prst="rect">
            <a:avLst/>
          </a:prstGeom>
        </p:spPr>
      </p:pic>
      <p:pic>
        <p:nvPicPr>
          <p:cNvPr id="6" name="Picture 5"/>
          <p:cNvPicPr>
            <a:picLocks noChangeAspect="1"/>
          </p:cNvPicPr>
          <p:nvPr/>
        </p:nvPicPr>
        <p:blipFill>
          <a:blip r:embed="rId4"/>
          <a:stretch>
            <a:fillRect/>
          </a:stretch>
        </p:blipFill>
        <p:spPr>
          <a:xfrm>
            <a:off x="1524062" y="5722375"/>
            <a:ext cx="10058337" cy="755780"/>
          </a:xfrm>
          <a:prstGeom prst="rect">
            <a:avLst/>
          </a:prstGeom>
        </p:spPr>
      </p:pic>
    </p:spTree>
    <p:extLst>
      <p:ext uri="{BB962C8B-B14F-4D97-AF65-F5344CB8AC3E}">
        <p14:creationId xmlns:p14="http://schemas.microsoft.com/office/powerpoint/2010/main" val="34822256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Picture 5"/>
          <p:cNvPicPr>
            <a:picLocks noChangeAspect="1"/>
          </p:cNvPicPr>
          <p:nvPr/>
        </p:nvPicPr>
        <p:blipFill>
          <a:blip r:embed="rId2"/>
          <a:stretch>
            <a:fillRect/>
          </a:stretch>
        </p:blipFill>
        <p:spPr>
          <a:xfrm>
            <a:off x="838200" y="235527"/>
            <a:ext cx="11353800" cy="6317321"/>
          </a:xfrm>
          <a:prstGeom prst="rect">
            <a:avLst/>
          </a:prstGeom>
        </p:spPr>
      </p:pic>
    </p:spTree>
    <p:extLst>
      <p:ext uri="{BB962C8B-B14F-4D97-AF65-F5344CB8AC3E}">
        <p14:creationId xmlns:p14="http://schemas.microsoft.com/office/powerpoint/2010/main" val="4500900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0109" y="392870"/>
            <a:ext cx="11762509" cy="1948547"/>
          </a:xfrm>
          <a:prstGeom prst="rect">
            <a:avLst/>
          </a:prstGeom>
        </p:spPr>
      </p:pic>
      <p:pic>
        <p:nvPicPr>
          <p:cNvPr id="2" name="Picture 1"/>
          <p:cNvPicPr>
            <a:picLocks noChangeAspect="1"/>
          </p:cNvPicPr>
          <p:nvPr/>
        </p:nvPicPr>
        <p:blipFill>
          <a:blip r:embed="rId3"/>
          <a:stretch>
            <a:fillRect/>
          </a:stretch>
        </p:blipFill>
        <p:spPr>
          <a:xfrm>
            <a:off x="4335020" y="2341417"/>
            <a:ext cx="3983673" cy="4211431"/>
          </a:xfrm>
          <a:prstGeom prst="rect">
            <a:avLst/>
          </a:prstGeom>
        </p:spPr>
      </p:pic>
    </p:spTree>
    <p:extLst>
      <p:ext uri="{BB962C8B-B14F-4D97-AF65-F5344CB8AC3E}">
        <p14:creationId xmlns:p14="http://schemas.microsoft.com/office/powerpoint/2010/main" val="42536958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38125" y="365125"/>
            <a:ext cx="12668250" cy="6371495"/>
          </a:xfrm>
          <a:prstGeom prst="rect">
            <a:avLst/>
          </a:prstGeom>
        </p:spPr>
      </p:pic>
    </p:spTree>
    <p:extLst>
      <p:ext uri="{BB962C8B-B14F-4D97-AF65-F5344CB8AC3E}">
        <p14:creationId xmlns:p14="http://schemas.microsoft.com/office/powerpoint/2010/main" val="4170325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 are going to study? In this lecture </a:t>
            </a:r>
          </a:p>
        </p:txBody>
      </p:sp>
      <p:sp>
        <p:nvSpPr>
          <p:cNvPr id="3" name="Content Placeholder 2"/>
          <p:cNvSpPr>
            <a:spLocks noGrp="1"/>
          </p:cNvSpPr>
          <p:nvPr>
            <p:ph idx="1"/>
          </p:nvPr>
        </p:nvSpPr>
        <p:spPr/>
        <p:txBody>
          <a:bodyPr/>
          <a:lstStyle/>
          <a:p>
            <a:r>
              <a:rPr lang="en-US" u="sng" dirty="0"/>
              <a:t>Measurement of Energy, single phase Induction type energy meter</a:t>
            </a:r>
          </a:p>
          <a:p>
            <a:r>
              <a:rPr lang="en-US" u="sng" dirty="0"/>
              <a:t>Construction of single phase induction type energy meter</a:t>
            </a:r>
          </a:p>
          <a:p>
            <a:r>
              <a:rPr lang="en-US" u="sng" dirty="0"/>
              <a:t>Working principle of single phase induction type energy meter</a:t>
            </a:r>
          </a:p>
        </p:txBody>
      </p:sp>
    </p:spTree>
    <p:extLst>
      <p:ext uri="{BB962C8B-B14F-4D97-AF65-F5344CB8AC3E}">
        <p14:creationId xmlns:p14="http://schemas.microsoft.com/office/powerpoint/2010/main" val="2884642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04686" y="365124"/>
            <a:ext cx="9681028" cy="5629275"/>
          </a:xfrm>
          <a:prstGeom prst="rect">
            <a:avLst/>
          </a:prstGeom>
        </p:spPr>
      </p:pic>
    </p:spTree>
    <p:extLst>
      <p:ext uri="{BB962C8B-B14F-4D97-AF65-F5344CB8AC3E}">
        <p14:creationId xmlns:p14="http://schemas.microsoft.com/office/powerpoint/2010/main" val="9491850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13509"/>
            <a:ext cx="10515600" cy="5863454"/>
          </a:xfrm>
        </p:spPr>
        <p:txBody>
          <a:bodyPr>
            <a:normAutofit lnSpcReduction="10000"/>
          </a:bodyPr>
          <a:lstStyle/>
          <a:p>
            <a:r>
              <a:rPr lang="en-US" b="1" u="sng" dirty="0"/>
              <a:t>Induction type single phase energy meter:</a:t>
            </a:r>
            <a:endParaRPr lang="en-US" b="1" dirty="0"/>
          </a:p>
          <a:p>
            <a:r>
              <a:rPr lang="en-US" dirty="0"/>
              <a:t>Single phase induction type energy meter is extensively used to measure energy supplied to a single phase circuit.</a:t>
            </a:r>
          </a:p>
          <a:p>
            <a:r>
              <a:rPr lang="en-US" b="1" i="1" u="sng" dirty="0"/>
              <a:t>Operating principle of Single phase induction type energy meter:</a:t>
            </a:r>
            <a:endParaRPr lang="en-US" b="1" dirty="0"/>
          </a:p>
          <a:p>
            <a:pPr algn="just"/>
            <a:r>
              <a:rPr lang="en-US" dirty="0"/>
              <a:t>The operation of induction type energy meter depends on the passage of alternating current through two suitably located coils producing rotating magnetic field which interacts with a metallic disc suspended near to the coils and cause the disc to rotate.</a:t>
            </a:r>
          </a:p>
          <a:p>
            <a:pPr algn="just"/>
            <a:endParaRPr lang="en-US" dirty="0"/>
          </a:p>
          <a:p>
            <a:pPr algn="just"/>
            <a:r>
              <a:rPr lang="en-US" dirty="0"/>
              <a:t>The current coil carries the line current and produces field in phase with the line current. The pressure coil is made highly inductive so that the current through it lags behind the supply voltage by 90 degrees. Thus, a phase difference of 90 degrees exists between the fluxes produced by the two coils. This sets up rotating field which interacts with the disc to cause it to rotate.</a:t>
            </a:r>
          </a:p>
          <a:p>
            <a:endParaRPr lang="en-US" dirty="0"/>
          </a:p>
        </p:txBody>
      </p:sp>
    </p:spTree>
    <p:extLst>
      <p:ext uri="{BB962C8B-B14F-4D97-AF65-F5344CB8AC3E}">
        <p14:creationId xmlns:p14="http://schemas.microsoft.com/office/powerpoint/2010/main" val="12643183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025236" y="221673"/>
            <a:ext cx="10328564" cy="5955290"/>
          </a:xfrm>
          <a:prstGeom prst="rect">
            <a:avLst/>
          </a:prstGeom>
        </p:spPr>
      </p:pic>
    </p:spTree>
    <p:extLst>
      <p:ext uri="{BB962C8B-B14F-4D97-AF65-F5344CB8AC3E}">
        <p14:creationId xmlns:p14="http://schemas.microsoft.com/office/powerpoint/2010/main" val="34359609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1026" name="Picture 2" descr="https://1.bp.blogspot.com/-r9tZ_yAOBBU/V4WMdOyLNLI/AAAAAAAABQk/okaZIKuDN2UKl9VwUBXCG_qiy6rsqkplwCLcB/s1600/energy%2Bmet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8866" y="0"/>
            <a:ext cx="7806188" cy="64467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01134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73768"/>
            <a:ext cx="10515600" cy="5503195"/>
          </a:xfrm>
        </p:spPr>
        <p:txBody>
          <a:bodyPr/>
          <a:lstStyle/>
          <a:p>
            <a:pPr algn="just"/>
            <a:endParaRPr lang="en-US" dirty="0"/>
          </a:p>
          <a:p>
            <a:pPr algn="just"/>
            <a:endParaRPr lang="en-US" dirty="0"/>
          </a:p>
          <a:p>
            <a:pPr algn="just"/>
            <a:r>
              <a:rPr lang="en-US" dirty="0"/>
              <a:t>Working: </a:t>
            </a:r>
          </a:p>
          <a:p>
            <a:pPr algn="just"/>
            <a:r>
              <a:rPr lang="en-US" dirty="0"/>
              <a:t>When the energy meter is connected in the circuit to measure electrical energy, the current coil carries the load current whereas the pressure coil carries current proportional to the supply voltage. The magnetic field due to current coil is in phase with line current whereas the magnetic field produced due to pressure coil lags approximately 90 degrees behind the supply voltage.</a:t>
            </a:r>
          </a:p>
          <a:p>
            <a:endParaRPr lang="en-US" dirty="0"/>
          </a:p>
        </p:txBody>
      </p:sp>
    </p:spTree>
    <p:extLst>
      <p:ext uri="{BB962C8B-B14F-4D97-AF65-F5344CB8AC3E}">
        <p14:creationId xmlns:p14="http://schemas.microsoft.com/office/powerpoint/2010/main" val="40106509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gn="just"/>
            <a:r>
              <a:rPr lang="en-US" dirty="0"/>
              <a:t>The current coil field produces eddy currents in the disc which reacts with the field due to the pressure coil. Thus, a driving force is created which causes the disc to rotate.</a:t>
            </a:r>
          </a:p>
          <a:p>
            <a:pPr algn="just"/>
            <a:r>
              <a:rPr lang="en-US" dirty="0"/>
              <a:t>The braking magnet  provides the braking torque on the disc. By altering the position of this magnet, desired speed can be obtained. The spindle is geared to the recording mechanism so that electrical energy consumed in the circuit is directly registered in kWh.</a:t>
            </a:r>
          </a:p>
          <a:p>
            <a:pPr algn="just"/>
            <a:endParaRPr lang="en-US" dirty="0"/>
          </a:p>
        </p:txBody>
      </p:sp>
    </p:spTree>
    <p:extLst>
      <p:ext uri="{BB962C8B-B14F-4D97-AF65-F5344CB8AC3E}">
        <p14:creationId xmlns:p14="http://schemas.microsoft.com/office/powerpoint/2010/main" val="17372146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0781"/>
          </a:xfrm>
        </p:spPr>
        <p:txBody>
          <a:bodyPr/>
          <a:lstStyle/>
          <a:p>
            <a:r>
              <a:rPr lang="en-US" b="1" dirty="0"/>
              <a:t>Theory of Operation</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936936" y="1175907"/>
            <a:ext cx="10299100" cy="5515838"/>
          </a:xfrm>
          <a:prstGeom prst="rect">
            <a:avLst/>
          </a:prstGeom>
        </p:spPr>
      </p:pic>
    </p:spTree>
    <p:extLst>
      <p:ext uri="{BB962C8B-B14F-4D97-AF65-F5344CB8AC3E}">
        <p14:creationId xmlns:p14="http://schemas.microsoft.com/office/powerpoint/2010/main" val="42015997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365125"/>
            <a:ext cx="10841182" cy="6077239"/>
          </a:xfrm>
          <a:prstGeom prst="rect">
            <a:avLst/>
          </a:prstGeom>
        </p:spPr>
      </p:pic>
    </p:spTree>
    <p:extLst>
      <p:ext uri="{BB962C8B-B14F-4D97-AF65-F5344CB8AC3E}">
        <p14:creationId xmlns:p14="http://schemas.microsoft.com/office/powerpoint/2010/main" val="25927792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a:blip r:embed="rId2"/>
          <a:stretch>
            <a:fillRect/>
          </a:stretch>
        </p:blipFill>
        <p:spPr>
          <a:xfrm>
            <a:off x="706582" y="365125"/>
            <a:ext cx="10647218" cy="6257348"/>
          </a:xfrm>
          <a:prstGeom prst="rect">
            <a:avLst/>
          </a:prstGeom>
        </p:spPr>
      </p:pic>
    </p:spTree>
    <p:extLst>
      <p:ext uri="{BB962C8B-B14F-4D97-AF65-F5344CB8AC3E}">
        <p14:creationId xmlns:p14="http://schemas.microsoft.com/office/powerpoint/2010/main" val="34927844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57200" y="166255"/>
            <a:ext cx="11236036" cy="5996853"/>
          </a:xfrm>
          <a:prstGeom prst="rect">
            <a:avLst/>
          </a:prstGeom>
        </p:spPr>
      </p:pic>
    </p:spTree>
    <p:extLst>
      <p:ext uri="{BB962C8B-B14F-4D97-AF65-F5344CB8AC3E}">
        <p14:creationId xmlns:p14="http://schemas.microsoft.com/office/powerpoint/2010/main" val="2691681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a:t>
            </a:r>
          </a:p>
        </p:txBody>
      </p:sp>
      <p:sp>
        <p:nvSpPr>
          <p:cNvPr id="3" name="Content Placeholder 2"/>
          <p:cNvSpPr>
            <a:spLocks noGrp="1"/>
          </p:cNvSpPr>
          <p:nvPr>
            <p:ph idx="1"/>
          </p:nvPr>
        </p:nvSpPr>
        <p:spPr>
          <a:xfrm>
            <a:off x="838200" y="1537855"/>
            <a:ext cx="10515600" cy="5084618"/>
          </a:xfrm>
        </p:spPr>
        <p:txBody>
          <a:bodyPr>
            <a:normAutofit/>
          </a:bodyPr>
          <a:lstStyle/>
          <a:p>
            <a:r>
              <a:rPr lang="en-US" dirty="0"/>
              <a:t>An instrument that is used to measure either quantity of electricity or energy, over a period of time is known as energy meter or watt-hour meter. </a:t>
            </a:r>
          </a:p>
          <a:p>
            <a:r>
              <a:rPr lang="en-US" dirty="0"/>
              <a:t>In other words, energy is the total power delivered or consumed over an interval of time t may be expressed as: </a:t>
            </a:r>
          </a:p>
          <a:p>
            <a:endParaRPr lang="en-US" dirty="0"/>
          </a:p>
          <a:p>
            <a:endParaRPr lang="en-US" dirty="0"/>
          </a:p>
          <a:p>
            <a:endParaRPr lang="en-US" dirty="0"/>
          </a:p>
        </p:txBody>
      </p:sp>
      <p:pic>
        <p:nvPicPr>
          <p:cNvPr id="5" name="Picture 4"/>
          <p:cNvPicPr>
            <a:picLocks noChangeAspect="1"/>
          </p:cNvPicPr>
          <p:nvPr/>
        </p:nvPicPr>
        <p:blipFill>
          <a:blip r:embed="rId2"/>
          <a:stretch>
            <a:fillRect/>
          </a:stretch>
        </p:blipFill>
        <p:spPr>
          <a:xfrm>
            <a:off x="4956628" y="4001294"/>
            <a:ext cx="2278744" cy="895308"/>
          </a:xfrm>
          <a:prstGeom prst="rect">
            <a:avLst/>
          </a:prstGeom>
        </p:spPr>
      </p:pic>
      <p:pic>
        <p:nvPicPr>
          <p:cNvPr id="6" name="Picture 5"/>
          <p:cNvPicPr>
            <a:picLocks noChangeAspect="1"/>
          </p:cNvPicPr>
          <p:nvPr/>
        </p:nvPicPr>
        <p:blipFill>
          <a:blip r:embed="rId3"/>
          <a:stretch>
            <a:fillRect/>
          </a:stretch>
        </p:blipFill>
        <p:spPr>
          <a:xfrm>
            <a:off x="508001" y="5083913"/>
            <a:ext cx="10845800" cy="1093049"/>
          </a:xfrm>
          <a:prstGeom prst="rect">
            <a:avLst/>
          </a:prstGeom>
        </p:spPr>
      </p:pic>
    </p:spTree>
    <p:extLst>
      <p:ext uri="{BB962C8B-B14F-4D97-AF65-F5344CB8AC3E}">
        <p14:creationId xmlns:p14="http://schemas.microsoft.com/office/powerpoint/2010/main" val="9221648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199" y="365125"/>
            <a:ext cx="10771909" cy="5952547"/>
          </a:xfrm>
          <a:prstGeom prst="rect">
            <a:avLst/>
          </a:prstGeom>
        </p:spPr>
      </p:pic>
    </p:spTree>
    <p:extLst>
      <p:ext uri="{BB962C8B-B14F-4D97-AF65-F5344CB8AC3E}">
        <p14:creationId xmlns:p14="http://schemas.microsoft.com/office/powerpoint/2010/main" val="14343528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a:stretch>
            <a:fillRect/>
          </a:stretch>
        </p:blipFill>
        <p:spPr>
          <a:xfrm>
            <a:off x="5805055" y="997527"/>
            <a:ext cx="6386945" cy="4870253"/>
          </a:xfrm>
          <a:prstGeom prst="rect">
            <a:avLst/>
          </a:prstGeom>
        </p:spPr>
      </p:pic>
      <p:pic>
        <p:nvPicPr>
          <p:cNvPr id="4" name="Picture 3"/>
          <p:cNvPicPr>
            <a:picLocks noChangeAspect="1"/>
          </p:cNvPicPr>
          <p:nvPr/>
        </p:nvPicPr>
        <p:blipFill>
          <a:blip r:embed="rId3"/>
          <a:stretch>
            <a:fillRect/>
          </a:stretch>
        </p:blipFill>
        <p:spPr>
          <a:xfrm>
            <a:off x="907473" y="126115"/>
            <a:ext cx="10446327" cy="1710758"/>
          </a:xfrm>
          <a:prstGeom prst="rect">
            <a:avLst/>
          </a:prstGeom>
        </p:spPr>
      </p:pic>
      <p:pic>
        <p:nvPicPr>
          <p:cNvPr id="5" name="Picture 4"/>
          <p:cNvPicPr>
            <a:picLocks noChangeAspect="1"/>
          </p:cNvPicPr>
          <p:nvPr/>
        </p:nvPicPr>
        <p:blipFill>
          <a:blip r:embed="rId4"/>
          <a:stretch>
            <a:fillRect/>
          </a:stretch>
        </p:blipFill>
        <p:spPr>
          <a:xfrm>
            <a:off x="234752" y="1923916"/>
            <a:ext cx="5895884" cy="4468266"/>
          </a:xfrm>
          <a:prstGeom prst="rect">
            <a:avLst/>
          </a:prstGeom>
        </p:spPr>
      </p:pic>
    </p:spTree>
    <p:extLst>
      <p:ext uri="{BB962C8B-B14F-4D97-AF65-F5344CB8AC3E}">
        <p14:creationId xmlns:p14="http://schemas.microsoft.com/office/powerpoint/2010/main" val="34787988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85800" y="196706"/>
            <a:ext cx="10889673" cy="5980257"/>
          </a:xfrm>
          <a:prstGeom prst="rect">
            <a:avLst/>
          </a:prstGeom>
        </p:spPr>
      </p:pic>
      <p:pic>
        <p:nvPicPr>
          <p:cNvPr id="5" name="Picture 4"/>
          <p:cNvPicPr>
            <a:picLocks noChangeAspect="1"/>
          </p:cNvPicPr>
          <p:nvPr/>
        </p:nvPicPr>
        <p:blipFill>
          <a:blip r:embed="rId3"/>
          <a:stretch>
            <a:fillRect/>
          </a:stretch>
        </p:blipFill>
        <p:spPr>
          <a:xfrm>
            <a:off x="734291" y="6176963"/>
            <a:ext cx="10723417" cy="981234"/>
          </a:xfrm>
          <a:prstGeom prst="rect">
            <a:avLst/>
          </a:prstGeom>
        </p:spPr>
      </p:pic>
    </p:spTree>
    <p:extLst>
      <p:ext uri="{BB962C8B-B14F-4D97-AF65-F5344CB8AC3E}">
        <p14:creationId xmlns:p14="http://schemas.microsoft.com/office/powerpoint/2010/main" val="23081567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Books for EM</a:t>
            </a:r>
          </a:p>
        </p:txBody>
      </p:sp>
      <p:sp>
        <p:nvSpPr>
          <p:cNvPr id="3" name="Content Placeholder 2"/>
          <p:cNvSpPr>
            <a:spLocks noGrp="1"/>
          </p:cNvSpPr>
          <p:nvPr>
            <p:ph idx="1"/>
          </p:nvPr>
        </p:nvSpPr>
        <p:spPr/>
        <p:txBody>
          <a:bodyPr/>
          <a:lstStyle/>
          <a:p>
            <a:pPr algn="just"/>
            <a:r>
              <a:rPr lang="en-US" dirty="0"/>
              <a:t>David A Bell, Electronic Instrumentation and Measurements, Oxford Press, (2e), 2004.</a:t>
            </a:r>
          </a:p>
          <a:p>
            <a:pPr algn="just"/>
            <a:r>
              <a:rPr lang="en-US" dirty="0"/>
              <a:t>H S </a:t>
            </a:r>
            <a:r>
              <a:rPr lang="en-US" dirty="0" err="1"/>
              <a:t>Kalsi</a:t>
            </a:r>
            <a:r>
              <a:rPr lang="en-US" dirty="0"/>
              <a:t>, Electronic Instrumentation, MGH education, (2e), 2004.</a:t>
            </a:r>
          </a:p>
          <a:p>
            <a:pPr algn="just"/>
            <a:r>
              <a:rPr lang="en-US" dirty="0" err="1"/>
              <a:t>Helfrick</a:t>
            </a:r>
            <a:r>
              <a:rPr lang="en-US" dirty="0"/>
              <a:t> A.D, Cooper W.D, Modern Electronic Instrumentation &amp; Measurement Techniques, PHI, (5e), 2002.</a:t>
            </a:r>
          </a:p>
        </p:txBody>
      </p:sp>
    </p:spTree>
    <p:extLst>
      <p:ext uri="{BB962C8B-B14F-4D97-AF65-F5344CB8AC3E}">
        <p14:creationId xmlns:p14="http://schemas.microsoft.com/office/powerpoint/2010/main" val="17341921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 are going to study in this lecture?</a:t>
            </a:r>
          </a:p>
        </p:txBody>
      </p:sp>
      <p:sp>
        <p:nvSpPr>
          <p:cNvPr id="3" name="Content Placeholder 2"/>
          <p:cNvSpPr>
            <a:spLocks noGrp="1"/>
          </p:cNvSpPr>
          <p:nvPr>
            <p:ph idx="1"/>
          </p:nvPr>
        </p:nvSpPr>
        <p:spPr/>
        <p:txBody>
          <a:bodyPr/>
          <a:lstStyle/>
          <a:p>
            <a:r>
              <a:rPr lang="en-US" dirty="0"/>
              <a:t>Advantages of Energy meter</a:t>
            </a:r>
          </a:p>
          <a:p>
            <a:r>
              <a:rPr lang="en-US" dirty="0"/>
              <a:t>Errors in Energy meter and methods to compensate the error</a:t>
            </a:r>
          </a:p>
          <a:p>
            <a:r>
              <a:rPr lang="en-US" dirty="0"/>
              <a:t>Calibration of single phase energy meter</a:t>
            </a:r>
          </a:p>
          <a:p>
            <a:r>
              <a:rPr lang="en-US" dirty="0"/>
              <a:t>Three phase energy meter</a:t>
            </a:r>
          </a:p>
          <a:p>
            <a:r>
              <a:rPr lang="en-US" dirty="0"/>
              <a:t>Digital energy meter</a:t>
            </a:r>
          </a:p>
        </p:txBody>
      </p:sp>
    </p:spTree>
    <p:extLst>
      <p:ext uri="{BB962C8B-B14F-4D97-AF65-F5344CB8AC3E}">
        <p14:creationId xmlns:p14="http://schemas.microsoft.com/office/powerpoint/2010/main" val="21685325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of Induction type EM</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581891" y="1593272"/>
            <a:ext cx="11083635" cy="4918363"/>
          </a:xfrm>
          <a:prstGeom prst="rect">
            <a:avLst/>
          </a:prstGeom>
        </p:spPr>
      </p:pic>
    </p:spTree>
    <p:extLst>
      <p:ext uri="{BB962C8B-B14F-4D97-AF65-F5344CB8AC3E}">
        <p14:creationId xmlns:p14="http://schemas.microsoft.com/office/powerpoint/2010/main" val="9010352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b="1" u="sng" dirty="0"/>
              <a:t>ERRORS IN ENERGY METER AND METHODS TO COMPENSATE THE ERROR</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8095501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54182"/>
            <a:ext cx="10515600" cy="5622781"/>
          </a:xfrm>
        </p:spPr>
        <p:txBody>
          <a:bodyPr>
            <a:normAutofit fontScale="77500" lnSpcReduction="20000"/>
          </a:bodyPr>
          <a:lstStyle/>
          <a:p>
            <a:r>
              <a:rPr lang="en-US" b="1" dirty="0"/>
              <a:t>8.3.3 Errors in Energy meters</a:t>
            </a:r>
          </a:p>
          <a:p>
            <a:r>
              <a:rPr lang="en-US" dirty="0"/>
              <a:t>The energy measurements by energy meters involve errors owing to many sources and reasons as follows:</a:t>
            </a:r>
          </a:p>
          <a:p>
            <a:endParaRPr lang="en-US" dirty="0"/>
          </a:p>
          <a:p>
            <a:pPr marL="0" indent="0" algn="just">
              <a:buNone/>
            </a:pPr>
            <a:r>
              <a:rPr lang="en-US" b="1" dirty="0"/>
              <a:t>Errors in driving system </a:t>
            </a:r>
            <a:r>
              <a:rPr lang="en-US" dirty="0"/>
              <a:t>include errors due to incorrect magnitude of flux values, phase angles, etc. and lack of symmetry in magnetic circuit.</a:t>
            </a:r>
          </a:p>
          <a:p>
            <a:pPr marL="0" indent="0" algn="just">
              <a:buNone/>
            </a:pPr>
            <a:endParaRPr lang="en-US" dirty="0"/>
          </a:p>
          <a:p>
            <a:pPr marL="0" indent="0" algn="just">
              <a:buNone/>
            </a:pPr>
            <a:r>
              <a:rPr lang="en-US" dirty="0"/>
              <a:t> </a:t>
            </a:r>
            <a:r>
              <a:rPr lang="en-US" b="1" dirty="0"/>
              <a:t>Errors in braking system </a:t>
            </a:r>
            <a:r>
              <a:rPr lang="en-US" dirty="0"/>
              <a:t>such as changes in the strength of brake magnet, changes in disc resistance, self braking effect of series magnet flux and abnormal friction of the moving parts.</a:t>
            </a:r>
          </a:p>
          <a:p>
            <a:pPr marL="0" indent="0" algn="just">
              <a:buNone/>
            </a:pPr>
            <a:endParaRPr lang="en-US" dirty="0"/>
          </a:p>
          <a:p>
            <a:pPr marL="0" indent="0" algn="just">
              <a:buNone/>
            </a:pPr>
            <a:r>
              <a:rPr lang="en-US" dirty="0"/>
              <a:t> </a:t>
            </a:r>
            <a:r>
              <a:rPr lang="en-US" b="1" dirty="0"/>
              <a:t>Errors in registering system </a:t>
            </a:r>
            <a:r>
              <a:rPr lang="en-US" dirty="0"/>
              <a:t>are also expected to be present since they involve mechanical parts. They are taken care of by calibration of the meter.</a:t>
            </a:r>
          </a:p>
          <a:p>
            <a:pPr marL="0" indent="0" algn="just">
              <a:buNone/>
            </a:pPr>
            <a:endParaRPr lang="en-US" dirty="0"/>
          </a:p>
          <a:p>
            <a:pPr marL="0" indent="0" algn="just">
              <a:buNone/>
            </a:pPr>
            <a:r>
              <a:rPr lang="en-US" dirty="0"/>
              <a:t> </a:t>
            </a:r>
            <a:r>
              <a:rPr lang="en-US" b="1" dirty="0"/>
              <a:t>Other errors </a:t>
            </a:r>
            <a:r>
              <a:rPr lang="en-US" dirty="0"/>
              <a:t>include errors caused due to friction, overloads, phase angle variations, temperature effects, creeping of the meter, etc. These errors are avoided  by correct adjustments made using the various compensator facility provided on the meter.</a:t>
            </a:r>
          </a:p>
        </p:txBody>
      </p:sp>
    </p:spTree>
    <p:extLst>
      <p:ext uri="{BB962C8B-B14F-4D97-AF65-F5344CB8AC3E}">
        <p14:creationId xmlns:p14="http://schemas.microsoft.com/office/powerpoint/2010/main" val="13834341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Errors</a:t>
            </a:r>
          </a:p>
        </p:txBody>
      </p:sp>
      <p:sp>
        <p:nvSpPr>
          <p:cNvPr id="3" name="Content Placeholder 2"/>
          <p:cNvSpPr>
            <a:spLocks noGrp="1"/>
          </p:cNvSpPr>
          <p:nvPr>
            <p:ph idx="1"/>
          </p:nvPr>
        </p:nvSpPr>
        <p:spPr/>
        <p:txBody>
          <a:bodyPr>
            <a:normAutofit/>
          </a:bodyPr>
          <a:lstStyle/>
          <a:p>
            <a:pPr marL="0" indent="0">
              <a:buNone/>
            </a:pPr>
            <a:r>
              <a:rPr lang="en-US" sz="3600" dirty="0"/>
              <a:t>1. Phase Error</a:t>
            </a:r>
          </a:p>
          <a:p>
            <a:pPr marL="0" indent="0">
              <a:buNone/>
            </a:pPr>
            <a:r>
              <a:rPr lang="en-US" sz="3600" dirty="0"/>
              <a:t>2. Speed Error</a:t>
            </a:r>
          </a:p>
          <a:p>
            <a:pPr marL="0" indent="0">
              <a:buNone/>
            </a:pPr>
            <a:r>
              <a:rPr lang="en-US" sz="3600" dirty="0"/>
              <a:t>3. Creeping</a:t>
            </a:r>
          </a:p>
          <a:p>
            <a:pPr marL="0" indent="0">
              <a:buNone/>
            </a:pPr>
            <a:r>
              <a:rPr lang="en-US" sz="3600" dirty="0"/>
              <a:t>4. Temperature Error</a:t>
            </a:r>
          </a:p>
          <a:p>
            <a:pPr marL="0" indent="0">
              <a:buNone/>
            </a:pPr>
            <a:r>
              <a:rPr lang="en-US" sz="3600" dirty="0"/>
              <a:t>5. Error due to voltage variations</a:t>
            </a:r>
          </a:p>
        </p:txBody>
      </p:sp>
    </p:spTree>
    <p:extLst>
      <p:ext uri="{BB962C8B-B14F-4D97-AF65-F5344CB8AC3E}">
        <p14:creationId xmlns:p14="http://schemas.microsoft.com/office/powerpoint/2010/main" val="1300110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3074" name="Picture 2" descr="ERRORS IN INDUCTION-TYPE ENERGY&#10;METERS&#10;• Phase-angle Error&#10;• Error due to Friction at Light Loads&#10;• Creeping Error&#10;• Erro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774" y="242887"/>
            <a:ext cx="11015663" cy="5934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829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4693"/>
          </a:xfrm>
        </p:spPr>
        <p:txBody>
          <a:bodyPr>
            <a:normAutofit fontScale="90000"/>
          </a:bodyPr>
          <a:lstStyle/>
          <a:p>
            <a:endParaRPr lang="en-US" dirty="0"/>
          </a:p>
        </p:txBody>
      </p:sp>
      <p:sp>
        <p:nvSpPr>
          <p:cNvPr id="3" name="Content Placeholder 2"/>
          <p:cNvSpPr>
            <a:spLocks noGrp="1"/>
          </p:cNvSpPr>
          <p:nvPr>
            <p:ph idx="1"/>
          </p:nvPr>
        </p:nvSpPr>
        <p:spPr>
          <a:xfrm>
            <a:off x="838200" y="969818"/>
            <a:ext cx="10515600" cy="5888182"/>
          </a:xfrm>
        </p:spPr>
        <p:txBody>
          <a:bodyPr/>
          <a:lstStyle/>
          <a:p>
            <a:pPr algn="just"/>
            <a:r>
              <a:rPr lang="en-US" dirty="0"/>
              <a:t>For measurement of energy in </a:t>
            </a:r>
            <a:r>
              <a:rPr lang="en-US" dirty="0" err="1"/>
              <a:t>a.c</a:t>
            </a:r>
            <a:r>
              <a:rPr lang="en-US" dirty="0"/>
              <a:t>. circuit, the meter used is based on “electro-magnetic induction” principle. They are known as induction type instruments. The measurement of energy is based on the induction principle is particularly suitable for industrial or domestic meters on the account of lightness and robustness of the rotating element. </a:t>
            </a:r>
          </a:p>
          <a:p>
            <a:pPr algn="just"/>
            <a:endParaRPr lang="en-US" dirty="0"/>
          </a:p>
          <a:p>
            <a:pPr algn="just"/>
            <a:r>
              <a:rPr lang="en-US" dirty="0"/>
              <a:t>Moreover, because of smallness of the variations of voltage and frequency in supply voltage, the accuracy of the induction meter is unaffected by such variations. If the waveform of the supply is badly distorted, the accuracy, however, is affected. </a:t>
            </a:r>
          </a:p>
        </p:txBody>
      </p:sp>
    </p:spTree>
    <p:extLst>
      <p:ext uri="{BB962C8B-B14F-4D97-AF65-F5344CB8AC3E}">
        <p14:creationId xmlns:p14="http://schemas.microsoft.com/office/powerpoint/2010/main" val="41286161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04800"/>
            <a:ext cx="10515600" cy="5872163"/>
          </a:xfrm>
        </p:spPr>
        <p:txBody>
          <a:bodyPr/>
          <a:lstStyle/>
          <a:p>
            <a:pPr algn="just"/>
            <a:r>
              <a:rPr lang="en-US" dirty="0"/>
              <a:t>Energy meters should give correct readings over a period of several years under normal use conditions. Some of the common errors in energy meter and their remedial measures are discussed below.</a:t>
            </a:r>
          </a:p>
          <a:p>
            <a:pPr algn="just"/>
            <a:r>
              <a:rPr lang="en-US" b="1" u="sng" dirty="0"/>
              <a:t>1.Phase Error:</a:t>
            </a:r>
            <a:r>
              <a:rPr lang="en-US" b="1" dirty="0"/>
              <a:t> </a:t>
            </a:r>
            <a:r>
              <a:rPr lang="en-US" dirty="0"/>
              <a:t>It is necessary that the energy meter should give correct reading on all power factors, which is only possible when the field setup by shunt magnet lags behind the applied voltage by 90</a:t>
            </a:r>
            <a:r>
              <a:rPr lang="en-US" baseline="30000" dirty="0"/>
              <a:t>o</a:t>
            </a:r>
            <a:r>
              <a:rPr lang="en-US" dirty="0"/>
              <a:t>. But the flux due to shunt magnet does not lag behind the applied voltage exactly by 90</a:t>
            </a:r>
            <a:r>
              <a:rPr lang="en-US" baseline="30000" dirty="0"/>
              <a:t>o</a:t>
            </a:r>
            <a:r>
              <a:rPr lang="en-US" dirty="0"/>
              <a:t> because of winding resistance and iron losses.</a:t>
            </a:r>
          </a:p>
          <a:p>
            <a:pPr algn="just"/>
            <a:r>
              <a:rPr lang="en-US" b="1" dirty="0"/>
              <a:t>Adjustment:</a:t>
            </a:r>
            <a:r>
              <a:rPr lang="en-US" dirty="0"/>
              <a:t> The flux in the shunt magnet can be made to lag behind the supply voltage by exactly 90</a:t>
            </a:r>
            <a:r>
              <a:rPr lang="en-US" baseline="30000" dirty="0"/>
              <a:t>o</a:t>
            </a:r>
            <a:r>
              <a:rPr lang="en-US" dirty="0"/>
              <a:t> by adjusting the position of shading band (or shading ring or shading coil) placed round the lower part of the control limb of the shunt magnet.</a:t>
            </a:r>
          </a:p>
          <a:p>
            <a:pPr algn="just"/>
            <a:r>
              <a:rPr lang="en-US" dirty="0"/>
              <a:t>This adjustment is known as </a:t>
            </a:r>
            <a:r>
              <a:rPr lang="en-US" i="1" dirty="0"/>
              <a:t>lag adjustment </a:t>
            </a:r>
            <a:r>
              <a:rPr lang="en-US" dirty="0"/>
              <a:t>or </a:t>
            </a:r>
            <a:r>
              <a:rPr lang="en-US" i="1" dirty="0"/>
              <a:t>power factor adjustment </a:t>
            </a:r>
            <a:r>
              <a:rPr lang="en-US" dirty="0"/>
              <a:t>(or </a:t>
            </a:r>
            <a:r>
              <a:rPr lang="en-US" i="1" dirty="0"/>
              <a:t>power factor compensator</a:t>
            </a:r>
            <a:r>
              <a:rPr lang="en-US" dirty="0"/>
              <a:t>).</a:t>
            </a:r>
          </a:p>
        </p:txBody>
      </p:sp>
    </p:spTree>
    <p:extLst>
      <p:ext uri="{BB962C8B-B14F-4D97-AF65-F5344CB8AC3E}">
        <p14:creationId xmlns:p14="http://schemas.microsoft.com/office/powerpoint/2010/main" val="16436146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nergy met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2006" y="568088"/>
            <a:ext cx="6482687" cy="5385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11580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84909"/>
            <a:ext cx="10515600" cy="5692054"/>
          </a:xfrm>
        </p:spPr>
        <p:txBody>
          <a:bodyPr>
            <a:normAutofit/>
          </a:bodyPr>
          <a:lstStyle/>
          <a:p>
            <a:pPr algn="just"/>
            <a:r>
              <a:rPr lang="en-US" b="1" dirty="0"/>
              <a:t>Lag Adjustment devices : </a:t>
            </a:r>
            <a:r>
              <a:rPr lang="en-US" dirty="0"/>
              <a:t>They are used to introduce a magnetic shunt circuit which helps to provide an MMF in proper phase relation to bring the pressure coil flux in exact quadrature with the voltage.  This is done by using either </a:t>
            </a:r>
            <a:r>
              <a:rPr lang="en-US" b="1" u="sng" dirty="0"/>
              <a:t>adjustable resistance</a:t>
            </a:r>
            <a:r>
              <a:rPr lang="en-US" dirty="0"/>
              <a:t> or </a:t>
            </a:r>
            <a:r>
              <a:rPr lang="en-US" b="1" u="sng" dirty="0"/>
              <a:t>copper shading bands</a:t>
            </a:r>
            <a:r>
              <a:rPr lang="en-US" dirty="0"/>
              <a:t> on the shunt magnet as shown in figure 8.2. The copper shading bands are provided on the central limb of the shunt magnet  and they are position-adjustable. </a:t>
            </a:r>
          </a:p>
          <a:p>
            <a:pPr algn="just"/>
            <a:r>
              <a:rPr lang="en-US" dirty="0"/>
              <a:t>They bring the potential coil flux exactly in quadrature with the applied voltage.</a:t>
            </a:r>
          </a:p>
          <a:p>
            <a:pPr algn="just"/>
            <a:r>
              <a:rPr lang="en-US" dirty="0"/>
              <a:t>Some times the lag plates are also useful for this purpose.</a:t>
            </a:r>
          </a:p>
        </p:txBody>
      </p:sp>
    </p:spTree>
    <p:extLst>
      <p:ext uri="{BB962C8B-B14F-4D97-AF65-F5344CB8AC3E}">
        <p14:creationId xmlns:p14="http://schemas.microsoft.com/office/powerpoint/2010/main" val="31253358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221672"/>
            <a:ext cx="11353800" cy="6317321"/>
          </a:xfrm>
          <a:prstGeom prst="rect">
            <a:avLst/>
          </a:prstGeom>
        </p:spPr>
      </p:pic>
    </p:spTree>
    <p:extLst>
      <p:ext uri="{BB962C8B-B14F-4D97-AF65-F5344CB8AC3E}">
        <p14:creationId xmlns:p14="http://schemas.microsoft.com/office/powerpoint/2010/main" val="41966503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09706"/>
            <a:ext cx="10515600" cy="1325563"/>
          </a:xfrm>
        </p:spPr>
        <p:txBody>
          <a:bodyPr/>
          <a:lstStyle/>
          <a:p>
            <a:endParaRPr lang="en-US"/>
          </a:p>
        </p:txBody>
      </p:sp>
      <p:sp>
        <p:nvSpPr>
          <p:cNvPr id="3" name="Content Placeholder 2"/>
          <p:cNvSpPr>
            <a:spLocks noGrp="1"/>
          </p:cNvSpPr>
          <p:nvPr>
            <p:ph idx="1"/>
          </p:nvPr>
        </p:nvSpPr>
        <p:spPr/>
        <p:txBody>
          <a:bodyPr/>
          <a:lstStyle/>
          <a:p>
            <a:r>
              <a:rPr lang="en-US" b="1" u="sng" dirty="0"/>
              <a:t>2.</a:t>
            </a:r>
            <a:r>
              <a:rPr lang="en-US" u="sng" dirty="0"/>
              <a:t>  </a:t>
            </a:r>
            <a:r>
              <a:rPr lang="en-US" b="1" u="sng" dirty="0"/>
              <a:t>Speed Error</a:t>
            </a:r>
            <a:r>
              <a:rPr lang="en-US" b="1" dirty="0"/>
              <a:t>: </a:t>
            </a:r>
            <a:r>
              <a:rPr lang="en-US" dirty="0"/>
              <a:t>Sometimes the speed of the meter is either fast or slow, resulting in the wrong recording of energy consumption.</a:t>
            </a:r>
          </a:p>
          <a:p>
            <a:r>
              <a:rPr lang="en-US" b="1" dirty="0"/>
              <a:t>Adjustment: </a:t>
            </a:r>
            <a:r>
              <a:rPr lang="en-US" dirty="0"/>
              <a:t>An error in the speed of the meter when tested on non-inductive load can be eliminated by correctly adjusting the position of the brake magnet.</a:t>
            </a:r>
          </a:p>
          <a:p>
            <a:r>
              <a:rPr lang="en-US" dirty="0"/>
              <a:t>Movement of the brake magnet in the direction of the spindle will reduce the braking torque and vice-versa.</a:t>
            </a:r>
          </a:p>
        </p:txBody>
      </p:sp>
    </p:spTree>
    <p:extLst>
      <p:ext uri="{BB962C8B-B14F-4D97-AF65-F5344CB8AC3E}">
        <p14:creationId xmlns:p14="http://schemas.microsoft.com/office/powerpoint/2010/main" val="16512693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77090"/>
            <a:ext cx="10515600" cy="6580909"/>
          </a:xfrm>
        </p:spPr>
        <p:txBody>
          <a:bodyPr>
            <a:normAutofit fontScale="92500" lnSpcReduction="20000"/>
          </a:bodyPr>
          <a:lstStyle/>
          <a:p>
            <a:pPr algn="just"/>
            <a:r>
              <a:rPr lang="en-US" b="1" dirty="0"/>
              <a:t>3.</a:t>
            </a:r>
            <a:r>
              <a:rPr lang="en-US" dirty="0"/>
              <a:t>       </a:t>
            </a:r>
            <a:r>
              <a:rPr lang="en-US" b="1" dirty="0"/>
              <a:t>Friction Compensation (or) Friction Error: </a:t>
            </a:r>
            <a:r>
              <a:rPr lang="en-US" dirty="0"/>
              <a:t>Frictional forces at the rotor bearings and in the counting (or register) mechanism cause noticeable error especially at light loads. At light loads, the torque due to friction adds considerably to the braking torque on the disc rotor. Since, friction torque is not proportional to the speed but is roughly constant it can cause considerable error in meter reading.</a:t>
            </a:r>
          </a:p>
          <a:p>
            <a:pPr algn="just"/>
            <a:r>
              <a:rPr lang="en-US" b="1" dirty="0"/>
              <a:t>Adjustment:</a:t>
            </a:r>
            <a:r>
              <a:rPr lang="en-US" dirty="0"/>
              <a:t> This error can be reduced to an unimportant level by making the ratio of the shunt magnet flux Φ</a:t>
            </a:r>
            <a:r>
              <a:rPr lang="en-US" baseline="-25000" dirty="0"/>
              <a:t>2 </a:t>
            </a:r>
            <a:r>
              <a:rPr lang="en-US" dirty="0"/>
              <a:t>and series magnet flux Φ</a:t>
            </a:r>
            <a:r>
              <a:rPr lang="en-US" baseline="-25000" dirty="0"/>
              <a:t>1</a:t>
            </a:r>
            <a:r>
              <a:rPr lang="en-US" dirty="0"/>
              <a:t> large with the help of two shading rings (or shading bonds). </a:t>
            </a:r>
          </a:p>
          <a:p>
            <a:pPr algn="just"/>
            <a:r>
              <a:rPr lang="en-US" dirty="0"/>
              <a:t>These bonds embrace the flux contained in the two outer limb of the shunt magnet and thus eddy currents are induced in them which cause a phase displacement between the enclosed flux and the main gap flux. </a:t>
            </a:r>
          </a:p>
          <a:p>
            <a:pPr algn="just"/>
            <a:r>
              <a:rPr lang="en-US" dirty="0"/>
              <a:t>As a result, a small driving torque is exerted on the disc rotor, this torque being adjusted by variation of the positions of these bands to compensate for friction in the instrument. </a:t>
            </a:r>
          </a:p>
          <a:p>
            <a:pPr algn="just"/>
            <a:r>
              <a:rPr lang="en-US" dirty="0"/>
              <a:t>Correctness of friction compensation is achieved by running the meter at high load of about 8 to 10% of full load when the disc should rotate correctly. </a:t>
            </a:r>
          </a:p>
          <a:p>
            <a:pPr algn="just"/>
            <a:r>
              <a:rPr lang="en-US" dirty="0"/>
              <a:t>Over compensation leads to creep. This adjustment is known as </a:t>
            </a:r>
            <a:r>
              <a:rPr lang="en-US" i="1" dirty="0"/>
              <a:t>light load adjustment</a:t>
            </a:r>
            <a:r>
              <a:rPr lang="en-US" dirty="0"/>
              <a:t>.</a:t>
            </a:r>
          </a:p>
        </p:txBody>
      </p:sp>
    </p:spTree>
    <p:extLst>
      <p:ext uri="{BB962C8B-B14F-4D97-AF65-F5344CB8AC3E}">
        <p14:creationId xmlns:p14="http://schemas.microsoft.com/office/powerpoint/2010/main" val="42179307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algn="just"/>
            <a:r>
              <a:rPr lang="en-US" b="1" dirty="0"/>
              <a:t>Friction or Low load Compensation : </a:t>
            </a:r>
            <a:r>
              <a:rPr lang="en-US" dirty="0"/>
              <a:t>The friction errors are serious at</a:t>
            </a:r>
          </a:p>
          <a:p>
            <a:pPr marL="0" indent="0" algn="just">
              <a:buNone/>
            </a:pPr>
            <a:r>
              <a:rPr lang="en-US" dirty="0"/>
              <a:t>low loads. To ensure proper reading at low loads, friction compensators are used, which provide a small torque, independent of the load. This torque is equal and opposite to the friction torque. </a:t>
            </a:r>
          </a:p>
          <a:p>
            <a:pPr algn="just"/>
            <a:r>
              <a:rPr lang="en-US" dirty="0"/>
              <a:t>The friction compensator consists of a small shading loop placed between the disc and shunt magnet, slightly towards one side of the disc, as shown in figure 8.2. It is correctly adjusted to ensure minimum friction at low loads.</a:t>
            </a:r>
          </a:p>
        </p:txBody>
      </p:sp>
    </p:spTree>
    <p:extLst>
      <p:ext uri="{BB962C8B-B14F-4D97-AF65-F5344CB8AC3E}">
        <p14:creationId xmlns:p14="http://schemas.microsoft.com/office/powerpoint/2010/main" val="37887120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43345"/>
            <a:ext cx="10515600" cy="5733618"/>
          </a:xfrm>
        </p:spPr>
        <p:txBody>
          <a:bodyPr/>
          <a:lstStyle/>
          <a:p>
            <a:pPr algn="just"/>
            <a:r>
              <a:rPr lang="en-US" b="1" dirty="0"/>
              <a:t>4.</a:t>
            </a:r>
            <a:r>
              <a:rPr lang="en-US" dirty="0"/>
              <a:t>       </a:t>
            </a:r>
            <a:r>
              <a:rPr lang="en-US" b="1" dirty="0"/>
              <a:t>Creeping: </a:t>
            </a:r>
            <a:r>
              <a:rPr lang="en-US" dirty="0"/>
              <a:t>Sometimes the disc of the energy meter makes slow but continuous rotation at no load i.e. when the potential coil is excited but with no current flowing in the load. This is called creeping. This error may be caused due to over compensation for friction, excessive supply voltage, vibrations, stray magnetic fields etc.</a:t>
            </a:r>
          </a:p>
          <a:p>
            <a:pPr algn="just"/>
            <a:r>
              <a:rPr lang="en-US" b="1" dirty="0"/>
              <a:t>Adjustment:</a:t>
            </a:r>
            <a:r>
              <a:rPr lang="en-US" dirty="0"/>
              <a:t> in order to prevent this creeping on no load, two holes or slots are drilled in the disc on opposite sides of the spindle. This causes sufficient distortion of the field. The result is that the disc tends to remain stationary when one of the holes comes under one of the shunt magnet.</a:t>
            </a:r>
          </a:p>
        </p:txBody>
      </p:sp>
    </p:spTree>
    <p:extLst>
      <p:ext uri="{BB962C8B-B14F-4D97-AF65-F5344CB8AC3E}">
        <p14:creationId xmlns:p14="http://schemas.microsoft.com/office/powerpoint/2010/main" val="12567918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Creeping in Energy Meter</a:t>
            </a:r>
          </a:p>
        </p:txBody>
      </p:sp>
      <p:sp>
        <p:nvSpPr>
          <p:cNvPr id="3" name="Content Placeholder 2"/>
          <p:cNvSpPr>
            <a:spLocks noGrp="1"/>
          </p:cNvSpPr>
          <p:nvPr>
            <p:ph idx="1"/>
          </p:nvPr>
        </p:nvSpPr>
        <p:spPr/>
        <p:txBody>
          <a:bodyPr/>
          <a:lstStyle/>
          <a:p>
            <a:pPr algn="just"/>
            <a:r>
              <a:rPr lang="en-US" b="1" dirty="0"/>
              <a:t>Definition:</a:t>
            </a:r>
            <a:r>
              <a:rPr lang="en-US" dirty="0"/>
              <a:t> Creeping in </a:t>
            </a:r>
            <a:r>
              <a:rPr lang="en-US" dirty="0">
                <a:hlinkClick r:id="rId2"/>
              </a:rPr>
              <a:t>energy meter</a:t>
            </a:r>
            <a:r>
              <a:rPr lang="en-US" dirty="0"/>
              <a:t> is the </a:t>
            </a:r>
            <a:r>
              <a:rPr lang="en-US" b="1" dirty="0"/>
              <a:t>phenomenon</a:t>
            </a:r>
            <a:r>
              <a:rPr lang="en-US" dirty="0"/>
              <a:t> in which the </a:t>
            </a:r>
            <a:r>
              <a:rPr lang="en-US" dirty="0" err="1"/>
              <a:t>aluminium</a:t>
            </a:r>
            <a:r>
              <a:rPr lang="en-US" b="1" dirty="0"/>
              <a:t> disc</a:t>
            </a:r>
            <a:r>
              <a:rPr lang="en-US" dirty="0"/>
              <a:t> </a:t>
            </a:r>
            <a:r>
              <a:rPr lang="en-US" b="1" dirty="0"/>
              <a:t>rotates </a:t>
            </a:r>
            <a:r>
              <a:rPr lang="en-US" dirty="0"/>
              <a:t>continuously when only the </a:t>
            </a:r>
            <a:r>
              <a:rPr lang="en-US" b="1" dirty="0"/>
              <a:t>voltage</a:t>
            </a:r>
            <a:r>
              <a:rPr lang="en-US" dirty="0"/>
              <a:t> is </a:t>
            </a:r>
            <a:r>
              <a:rPr lang="en-US" b="1" dirty="0"/>
              <a:t>supplied</a:t>
            </a:r>
            <a:r>
              <a:rPr lang="en-US" dirty="0"/>
              <a:t> to the </a:t>
            </a:r>
            <a:r>
              <a:rPr lang="en-US" b="1" dirty="0"/>
              <a:t>pressure coil,</a:t>
            </a:r>
            <a:r>
              <a:rPr lang="en-US" dirty="0"/>
              <a:t> and </a:t>
            </a:r>
            <a:r>
              <a:rPr lang="en-US" b="1" dirty="0"/>
              <a:t>no current</a:t>
            </a:r>
            <a:r>
              <a:rPr lang="en-US" dirty="0"/>
              <a:t> flows through the </a:t>
            </a:r>
            <a:r>
              <a:rPr lang="en-US" b="1" dirty="0"/>
              <a:t>current coil</a:t>
            </a:r>
            <a:r>
              <a:rPr lang="en-US" dirty="0"/>
              <a:t>. In other words, the </a:t>
            </a:r>
            <a:r>
              <a:rPr lang="en-US" b="1" dirty="0"/>
              <a:t>creeping</a:t>
            </a:r>
            <a:r>
              <a:rPr lang="en-US" dirty="0"/>
              <a:t> is the kind of error in which the</a:t>
            </a:r>
            <a:r>
              <a:rPr lang="en-US" b="1" dirty="0"/>
              <a:t> energy meter consumes</a:t>
            </a:r>
            <a:r>
              <a:rPr lang="en-US" dirty="0"/>
              <a:t> a very</a:t>
            </a:r>
            <a:r>
              <a:rPr lang="en-US" b="1" dirty="0"/>
              <a:t> small amount</a:t>
            </a:r>
            <a:r>
              <a:rPr lang="en-US" dirty="0"/>
              <a:t> of </a:t>
            </a:r>
            <a:r>
              <a:rPr lang="en-US" b="1" dirty="0"/>
              <a:t>energy</a:t>
            </a:r>
            <a:r>
              <a:rPr lang="en-US" dirty="0"/>
              <a:t> even when </a:t>
            </a:r>
            <a:r>
              <a:rPr lang="en-US" b="1" dirty="0"/>
              <a:t>no load</a:t>
            </a:r>
            <a:r>
              <a:rPr lang="en-US" dirty="0"/>
              <a:t> is </a:t>
            </a:r>
            <a:r>
              <a:rPr lang="en-US" b="1" dirty="0"/>
              <a:t>attached</a:t>
            </a:r>
            <a:r>
              <a:rPr lang="en-US" dirty="0"/>
              <a:t> to the</a:t>
            </a:r>
            <a:r>
              <a:rPr lang="en-US" b="1" dirty="0"/>
              <a:t> meter.</a:t>
            </a:r>
            <a:endParaRPr lang="en-US" dirty="0"/>
          </a:p>
        </p:txBody>
      </p:sp>
    </p:spTree>
    <p:extLst>
      <p:ext uri="{BB962C8B-B14F-4D97-AF65-F5344CB8AC3E}">
        <p14:creationId xmlns:p14="http://schemas.microsoft.com/office/powerpoint/2010/main" val="178962145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t>The creeping increases the speed of the disc even under the light load condition which increases the meter reading. The vibration, stray magnetic field and the extra voltage across the potential coil are also responsible for the creeping.</a:t>
            </a:r>
          </a:p>
          <a:p>
            <a:pPr algn="just"/>
            <a:r>
              <a:rPr lang="en-US" dirty="0"/>
              <a:t>The creeping error occurs because of the excessive friction. The main driving torque is absent at no load. Hence the disc rotates because of the additional torque provided by the compensating vane.</a:t>
            </a:r>
          </a:p>
          <a:p>
            <a:pPr algn="just"/>
            <a:endParaRPr lang="en-US" dirty="0"/>
          </a:p>
        </p:txBody>
      </p:sp>
    </p:spTree>
    <p:extLst>
      <p:ext uri="{BB962C8B-B14F-4D97-AF65-F5344CB8AC3E}">
        <p14:creationId xmlns:p14="http://schemas.microsoft.com/office/powerpoint/2010/main" val="21566798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7309" y="365125"/>
            <a:ext cx="10529455" cy="1117311"/>
          </a:xfrm>
        </p:spPr>
        <p:txBody>
          <a:bodyPr/>
          <a:lstStyle/>
          <a:p>
            <a:r>
              <a:rPr lang="en-US" dirty="0"/>
              <a:t>What is Energy? What is Electrical Energy?</a:t>
            </a:r>
          </a:p>
        </p:txBody>
      </p:sp>
      <p:sp>
        <p:nvSpPr>
          <p:cNvPr id="3" name="Content Placeholder 2"/>
          <p:cNvSpPr>
            <a:spLocks noGrp="1"/>
          </p:cNvSpPr>
          <p:nvPr>
            <p:ph idx="1"/>
          </p:nvPr>
        </p:nvSpPr>
        <p:spPr>
          <a:xfrm>
            <a:off x="637309" y="1371600"/>
            <a:ext cx="10716491" cy="4805363"/>
          </a:xfrm>
        </p:spPr>
        <p:txBody>
          <a:bodyPr>
            <a:normAutofit/>
          </a:bodyPr>
          <a:lstStyle/>
          <a:p>
            <a:r>
              <a:rPr lang="en-US" dirty="0"/>
              <a:t>The energy is defined as the power delivered over a time interval</a:t>
            </a:r>
          </a:p>
          <a:p>
            <a:r>
              <a:rPr lang="en-US" dirty="0" err="1"/>
              <a:t>i.e</a:t>
            </a:r>
            <a:r>
              <a:rPr lang="en-US" dirty="0"/>
              <a:t> Energy = power * time</a:t>
            </a:r>
          </a:p>
          <a:p>
            <a:pPr algn="just"/>
            <a:r>
              <a:rPr lang="en-US" dirty="0"/>
              <a:t>If the average power per cycle delivered to a circuit is constant in magnitude, the energy consumed over a period of time can be obtained from the product of the power consumed and time.</a:t>
            </a:r>
          </a:p>
          <a:p>
            <a:pPr algn="just"/>
            <a:r>
              <a:rPr lang="en-US" dirty="0"/>
              <a:t>The electrical energy is the total power delivered or consumed over a given time interval. i.e., Energy = ( Power x Time ) Watt seconds or Joules.</a:t>
            </a:r>
          </a:p>
          <a:p>
            <a:pPr algn="just"/>
            <a:r>
              <a:rPr lang="en-US" dirty="0"/>
              <a:t>If t is in hours, P is in kilo-watts, then the energy is expressed in kilo-watt-hours (KWh)</a:t>
            </a:r>
          </a:p>
        </p:txBody>
      </p:sp>
    </p:spTree>
    <p:extLst>
      <p:ext uri="{BB962C8B-B14F-4D97-AF65-F5344CB8AC3E}">
        <p14:creationId xmlns:p14="http://schemas.microsoft.com/office/powerpoint/2010/main" val="351980531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32263"/>
            <a:ext cx="10515600" cy="5644700"/>
          </a:xfrm>
        </p:spPr>
        <p:txBody>
          <a:bodyPr>
            <a:normAutofit/>
          </a:bodyPr>
          <a:lstStyle/>
          <a:p>
            <a:pPr marL="0" indent="0" algn="just">
              <a:buNone/>
            </a:pPr>
            <a:endParaRPr lang="en-US" b="1" dirty="0"/>
          </a:p>
          <a:p>
            <a:pPr marL="0" indent="0" algn="just">
              <a:buNone/>
            </a:pPr>
            <a:r>
              <a:rPr lang="en-US" b="1" dirty="0"/>
              <a:t>Creep : </a:t>
            </a:r>
            <a:r>
              <a:rPr lang="en-US" dirty="0"/>
              <a:t>In some energy meters, when the pressure coil is energized, a slow,   but continuous rotation of the disc is observed even when there is no current in the current coil. This is called </a:t>
            </a:r>
            <a:r>
              <a:rPr lang="en-US" i="1" dirty="0"/>
              <a:t>Creeping. </a:t>
            </a:r>
          </a:p>
          <a:p>
            <a:pPr marL="0" indent="0" algn="just">
              <a:buNone/>
            </a:pPr>
            <a:r>
              <a:rPr lang="en-US" dirty="0"/>
              <a:t>This can be due to several reasons such as overcompensation for friction, vibrations, stray field effects and excessive pressure coil voltage. </a:t>
            </a:r>
          </a:p>
          <a:p>
            <a:pPr marL="0" indent="0" algn="just">
              <a:buNone/>
            </a:pPr>
            <a:r>
              <a:rPr lang="en-US" dirty="0"/>
              <a:t>To prevent creeping, two diametrically opposite holes are drilled on the disc. The disc will stall when one of the holes comes under one of the poles of the shunt magnet.</a:t>
            </a:r>
          </a:p>
          <a:p>
            <a:pPr marL="0" indent="0" algn="just">
              <a:buNone/>
            </a:pPr>
            <a:r>
              <a:rPr lang="en-US" dirty="0"/>
              <a:t>Thus the rotation is restricted to a maximum of half a revolution.</a:t>
            </a:r>
          </a:p>
        </p:txBody>
      </p:sp>
    </p:spTree>
    <p:extLst>
      <p:ext uri="{BB962C8B-B14F-4D97-AF65-F5344CB8AC3E}">
        <p14:creationId xmlns:p14="http://schemas.microsoft.com/office/powerpoint/2010/main" val="154281142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algn="just"/>
            <a:r>
              <a:rPr lang="en-US" dirty="0"/>
              <a:t>Prevention of Creeping</a:t>
            </a:r>
          </a:p>
          <a:p>
            <a:pPr algn="just"/>
            <a:r>
              <a:rPr lang="en-US" dirty="0"/>
              <a:t>The creeping is avoided by drilling the hole in the disc. The holes are diametrically opposite to each other. The </a:t>
            </a:r>
            <a:r>
              <a:rPr lang="en-US" dirty="0" err="1"/>
              <a:t>aluminium</a:t>
            </a:r>
            <a:r>
              <a:rPr lang="en-US" dirty="0"/>
              <a:t> disc stops rotating even when the small edge of the disc come under the pole of the magnet. The holes will limit the revolution of the disc.</a:t>
            </a:r>
          </a:p>
          <a:p>
            <a:pPr algn="just"/>
            <a:r>
              <a:rPr lang="en-US" dirty="0"/>
              <a:t>This action can easily be understood by considering the figure shown below.</a:t>
            </a:r>
          </a:p>
          <a:p>
            <a:endParaRPr lang="en-US" dirty="0"/>
          </a:p>
        </p:txBody>
      </p:sp>
    </p:spTree>
    <p:extLst>
      <p:ext uri="{BB962C8B-B14F-4D97-AF65-F5344CB8AC3E}">
        <p14:creationId xmlns:p14="http://schemas.microsoft.com/office/powerpoint/2010/main" val="23540931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1026" name="Picture 2" descr="https://circuitglobe.com/wp-content/uploads/2017/07/prevention-of-creeping-ima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6810" y="647987"/>
            <a:ext cx="4707371" cy="5003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36090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15636"/>
            <a:ext cx="10515600" cy="5761327"/>
          </a:xfrm>
        </p:spPr>
        <p:txBody>
          <a:bodyPr/>
          <a:lstStyle/>
          <a:p>
            <a:pPr algn="just"/>
            <a:r>
              <a:rPr lang="en-US" dirty="0"/>
              <a:t>The circular eddy current path of the disc will disturb when the hole comes under the pole of the magnet. The A’ is the </a:t>
            </a:r>
            <a:r>
              <a:rPr lang="en-US" dirty="0" err="1"/>
              <a:t>centre</a:t>
            </a:r>
            <a:r>
              <a:rPr lang="en-US" dirty="0"/>
              <a:t> point of the magnetic pole which is produced by the current. The force acting on the disc will move the </a:t>
            </a:r>
            <a:r>
              <a:rPr lang="en-US" dirty="0" err="1"/>
              <a:t>centre</a:t>
            </a:r>
            <a:r>
              <a:rPr lang="en-US" dirty="0"/>
              <a:t> point A’ away from the poles axis A.</a:t>
            </a:r>
          </a:p>
          <a:p>
            <a:pPr algn="just"/>
            <a:r>
              <a:rPr lang="en-US" dirty="0"/>
              <a:t>The disc will rotate at no load until the holes reach under the edges of the magnet. Their movement is opposed by the torque produced in this condition.</a:t>
            </a:r>
          </a:p>
          <a:p>
            <a:pPr algn="just"/>
            <a:r>
              <a:rPr lang="en-US" dirty="0"/>
              <a:t>In some cases, the small piece of iron is attached to the edge of the disc. The force of attraction occurs between the pole magnets and the iron piece, which prevent the creeping of the disc.</a:t>
            </a:r>
          </a:p>
        </p:txBody>
      </p:sp>
    </p:spTree>
    <p:extLst>
      <p:ext uri="{BB962C8B-B14F-4D97-AF65-F5344CB8AC3E}">
        <p14:creationId xmlns:p14="http://schemas.microsoft.com/office/powerpoint/2010/main" val="3638804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09600"/>
            <a:ext cx="10515600" cy="5567363"/>
          </a:xfrm>
        </p:spPr>
        <p:txBody>
          <a:bodyPr/>
          <a:lstStyle/>
          <a:p>
            <a:pPr algn="just"/>
            <a:r>
              <a:rPr lang="en-US" b="1" dirty="0"/>
              <a:t>5.</a:t>
            </a:r>
            <a:r>
              <a:rPr lang="en-US" dirty="0"/>
              <a:t>       </a:t>
            </a:r>
            <a:r>
              <a:rPr lang="en-US" b="1" dirty="0"/>
              <a:t>Temperature Error: </a:t>
            </a:r>
            <a:r>
              <a:rPr lang="en-US" dirty="0"/>
              <a:t>The error due to variation in temperature are very small, because the various effects produced tend to </a:t>
            </a:r>
            <a:r>
              <a:rPr lang="en-US" dirty="0" err="1"/>
              <a:t>neutralise</a:t>
            </a:r>
            <a:r>
              <a:rPr lang="en-US" dirty="0"/>
              <a:t> one another.</a:t>
            </a:r>
          </a:p>
          <a:p>
            <a:pPr algn="just"/>
            <a:r>
              <a:rPr lang="en-US" dirty="0"/>
              <a:t>The resistance of the disc of the potential coil and characteristics of magnetic circuit and the strength of break magnet are affected by the changes in temperature. Therefore, great care is exercised in the design of the meter to eliminate the errors due to temperature variations.</a:t>
            </a:r>
          </a:p>
          <a:p>
            <a:pPr algn="just"/>
            <a:r>
              <a:rPr lang="en-US" b="1" dirty="0"/>
              <a:t>Temperature Compensation : </a:t>
            </a:r>
            <a:r>
              <a:rPr lang="en-US" dirty="0"/>
              <a:t>Owing to temperature effects, the energy meters may runs faster and register wrong values. In such cases, the compensation is provided by a temperature shunt on the brake magnet.</a:t>
            </a:r>
          </a:p>
          <a:p>
            <a:pPr algn="just"/>
            <a:endParaRPr lang="en-US" dirty="0"/>
          </a:p>
          <a:p>
            <a:pPr algn="just"/>
            <a:endParaRPr lang="en-US" dirty="0"/>
          </a:p>
        </p:txBody>
      </p:sp>
    </p:spTree>
    <p:extLst>
      <p:ext uri="{BB962C8B-B14F-4D97-AF65-F5344CB8AC3E}">
        <p14:creationId xmlns:p14="http://schemas.microsoft.com/office/powerpoint/2010/main" val="14405400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32262"/>
            <a:ext cx="10515600" cy="6214901"/>
          </a:xfrm>
        </p:spPr>
        <p:txBody>
          <a:bodyPr>
            <a:normAutofit/>
          </a:bodyPr>
          <a:lstStyle/>
          <a:p>
            <a:pPr marL="0" indent="0" algn="just">
              <a:buNone/>
            </a:pPr>
            <a:r>
              <a:rPr lang="en-US" b="1" dirty="0"/>
              <a:t>Voltage Compensation : </a:t>
            </a:r>
            <a:r>
              <a:rPr lang="en-US" dirty="0"/>
              <a:t>The errors due to voltage variations are compensated by increasing the reluctance of side limbs of shunt magnet.</a:t>
            </a:r>
          </a:p>
          <a:p>
            <a:pPr marL="0" indent="0" algn="just">
              <a:buNone/>
            </a:pPr>
            <a:r>
              <a:rPr lang="en-US" dirty="0"/>
              <a:t>Holes are provided on the side limbs of shunt magnet for this purpose.</a:t>
            </a:r>
          </a:p>
          <a:p>
            <a:pPr marL="0" indent="0" algn="just">
              <a:buNone/>
            </a:pPr>
            <a:r>
              <a:rPr lang="en-US" b="1" dirty="0"/>
              <a:t>Voltage Variations:</a:t>
            </a:r>
            <a:r>
              <a:rPr lang="en-US" dirty="0"/>
              <a:t> The error due to variation in voltage is very small (usually 0.2% to 0.3%). This can be eliminated by the proper design of the magnetic circuit of the shunt magnet.</a:t>
            </a:r>
          </a:p>
        </p:txBody>
      </p:sp>
      <p:pic>
        <p:nvPicPr>
          <p:cNvPr id="4" name="Picture 3"/>
          <p:cNvPicPr>
            <a:picLocks noChangeAspect="1"/>
          </p:cNvPicPr>
          <p:nvPr/>
        </p:nvPicPr>
        <p:blipFill>
          <a:blip r:embed="rId2"/>
          <a:stretch>
            <a:fillRect/>
          </a:stretch>
        </p:blipFill>
        <p:spPr>
          <a:xfrm>
            <a:off x="6277969" y="3605766"/>
            <a:ext cx="5179739" cy="2961289"/>
          </a:xfrm>
          <a:prstGeom prst="rect">
            <a:avLst/>
          </a:prstGeom>
        </p:spPr>
      </p:pic>
    </p:spTree>
    <p:extLst>
      <p:ext uri="{BB962C8B-B14F-4D97-AF65-F5344CB8AC3E}">
        <p14:creationId xmlns:p14="http://schemas.microsoft.com/office/powerpoint/2010/main" val="114933019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36728"/>
            <a:ext cx="10515600" cy="5740235"/>
          </a:xfrm>
        </p:spPr>
        <p:txBody>
          <a:bodyPr vert="horz" lIns="91440" tIns="45720" rIns="91440" bIns="45720" rtlCol="0" anchor="t">
            <a:normAutofit/>
          </a:bodyPr>
          <a:lstStyle/>
          <a:p>
            <a:pPr marL="0" indent="0" algn="just">
              <a:buNone/>
            </a:pPr>
            <a:r>
              <a:rPr lang="en-US" b="1" dirty="0"/>
              <a:t>Over load Compensation : </a:t>
            </a:r>
            <a:r>
              <a:rPr lang="en-US" dirty="0"/>
              <a:t>Over load compensators are used to minimize the self braking action of energy meters. They are in the form of a saturable magnetic shunt for the series magnet.</a:t>
            </a:r>
          </a:p>
          <a:p>
            <a:pPr marL="0" indent="0" algn="just">
              <a:buNone/>
            </a:pPr>
            <a:endParaRPr lang="en-US" dirty="0"/>
          </a:p>
          <a:p>
            <a:pPr marL="0" indent="0" algn="just">
              <a:buNone/>
            </a:pPr>
            <a:r>
              <a:rPr lang="en-US" dirty="0"/>
              <a:t>Under load conditions the disc continuously moves. Therefore there induced an emf which is due to rotation called dynamically induced emf. Due to this emf the eddy currents are produced which interacts with the series </a:t>
            </a:r>
            <a:r>
              <a:rPr lang="en-US" dirty="0">
                <a:hlinkClick r:id="rId3"/>
              </a:rPr>
              <a:t>magnetic field</a:t>
            </a:r>
            <a:r>
              <a:rPr lang="en-US" dirty="0"/>
              <a:t> to produce breaking torque. </a:t>
            </a:r>
            <a:endParaRPr lang="en-US"/>
          </a:p>
          <a:p>
            <a:pPr marL="0" indent="0" algn="just">
              <a:buNone/>
            </a:pPr>
            <a:r>
              <a:rPr lang="en-US" dirty="0"/>
              <a:t>Now this </a:t>
            </a:r>
            <a:r>
              <a:rPr lang="en-US" dirty="0">
                <a:hlinkClick r:id="rId4"/>
              </a:rPr>
              <a:t>breaking</a:t>
            </a:r>
            <a:r>
              <a:rPr lang="en-US" dirty="0"/>
              <a:t> torque is directly proportional to square of current hence it continuously increases and opposes the rotation of disc. </a:t>
            </a:r>
          </a:p>
          <a:p>
            <a:pPr marL="0" indent="0" algn="just">
              <a:buNone/>
            </a:pPr>
            <a:r>
              <a:rPr lang="en-US" dirty="0"/>
              <a:t>In order to avoid the production of this self breaking torque, the full load speed of disc is kept as low as possible so that self breaking torque can be reduced. Errors in single phase energy meters:</a:t>
            </a:r>
          </a:p>
        </p:txBody>
      </p:sp>
    </p:spTree>
    <p:extLst>
      <p:ext uri="{BB962C8B-B14F-4D97-AF65-F5344CB8AC3E}">
        <p14:creationId xmlns:p14="http://schemas.microsoft.com/office/powerpoint/2010/main" val="11753820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 load compensation</a:t>
            </a:r>
          </a:p>
        </p:txBody>
      </p:sp>
      <p:sp>
        <p:nvSpPr>
          <p:cNvPr id="3" name="Content Placeholder 2"/>
          <p:cNvSpPr>
            <a:spLocks noGrp="1"/>
          </p:cNvSpPr>
          <p:nvPr>
            <p:ph idx="1"/>
          </p:nvPr>
        </p:nvSpPr>
        <p:spPr/>
        <p:txBody>
          <a:bodyPr/>
          <a:lstStyle/>
          <a:p>
            <a:pPr algn="just"/>
            <a:r>
              <a:rPr lang="en-US" dirty="0"/>
              <a:t>Under load conditions the disc continuously moves. Therefore there induced an </a:t>
            </a:r>
            <a:r>
              <a:rPr lang="en-US" dirty="0" err="1"/>
              <a:t>emf</a:t>
            </a:r>
            <a:r>
              <a:rPr lang="en-US" dirty="0"/>
              <a:t> which is due to rotation called dynamically induced </a:t>
            </a:r>
            <a:r>
              <a:rPr lang="en-US" dirty="0" err="1"/>
              <a:t>emf</a:t>
            </a:r>
            <a:r>
              <a:rPr lang="en-US" dirty="0"/>
              <a:t>. Due to this </a:t>
            </a:r>
            <a:r>
              <a:rPr lang="en-US" dirty="0" err="1"/>
              <a:t>emf</a:t>
            </a:r>
            <a:r>
              <a:rPr lang="en-US" dirty="0"/>
              <a:t> the eddy currents are produced which interacts with the series </a:t>
            </a:r>
            <a:r>
              <a:rPr lang="en-US" dirty="0">
                <a:hlinkClick r:id="rId2"/>
              </a:rPr>
              <a:t>magnetic field</a:t>
            </a:r>
            <a:r>
              <a:rPr lang="en-US" dirty="0"/>
              <a:t> to produce breaking torque. Now this </a:t>
            </a:r>
            <a:r>
              <a:rPr lang="en-US" dirty="0">
                <a:hlinkClick r:id="rId3"/>
              </a:rPr>
              <a:t>breaking</a:t>
            </a:r>
            <a:r>
              <a:rPr lang="en-US" dirty="0"/>
              <a:t> torque is directly proportional to square of current hence it continuously increases and opposes the rotation of disc. In order to avoid the production of this self breaking torque, the full load speed of disc is kept as low as possible so that self breaking torque can be reduced. Errors in single phase energy meters: The errors caused by both the system (i.e. driving and braking) are separating written as follows:</a:t>
            </a:r>
          </a:p>
        </p:txBody>
      </p:sp>
    </p:spTree>
    <p:extLst>
      <p:ext uri="{BB962C8B-B14F-4D97-AF65-F5344CB8AC3E}">
        <p14:creationId xmlns:p14="http://schemas.microsoft.com/office/powerpoint/2010/main" val="218829005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66255"/>
            <a:ext cx="10515600" cy="6010708"/>
          </a:xfrm>
        </p:spPr>
        <p:txBody>
          <a:bodyPr>
            <a:normAutofit/>
          </a:bodyPr>
          <a:lstStyle/>
          <a:p>
            <a:r>
              <a:rPr lang="en-US" b="1" dirty="0"/>
              <a:t>Error caused by Driving System</a:t>
            </a:r>
          </a:p>
          <a:p>
            <a:r>
              <a:rPr lang="en-US" dirty="0"/>
              <a:t>Error Due to Non </a:t>
            </a:r>
            <a:r>
              <a:rPr lang="en-US" dirty="0" err="1"/>
              <a:t>SymmetricalMagnetic</a:t>
            </a:r>
            <a:r>
              <a:rPr lang="en-US" dirty="0"/>
              <a:t> Circuit</a:t>
            </a:r>
            <a:br>
              <a:rPr lang="en-US" dirty="0"/>
            </a:br>
            <a:r>
              <a:rPr lang="en-US" dirty="0"/>
              <a:t>If the </a:t>
            </a:r>
            <a:r>
              <a:rPr lang="en-US" dirty="0">
                <a:hlinkClick r:id="rId2"/>
              </a:rPr>
              <a:t>magnetic circuit</a:t>
            </a:r>
            <a:r>
              <a:rPr lang="en-US" dirty="0"/>
              <a:t> is not symmetrical there produce a driving torque, due to which meter creep.</a:t>
            </a:r>
          </a:p>
          <a:p>
            <a:r>
              <a:rPr lang="en-US" dirty="0"/>
              <a:t>Error Due to Wrong Phase Angle</a:t>
            </a:r>
            <a:br>
              <a:rPr lang="en-US" dirty="0"/>
            </a:br>
            <a:r>
              <a:rPr lang="en-US" dirty="0"/>
              <a:t>If there is not a proper phase difference between the various phasors then it results in improper rotation of disc. Improper phase angle is due to improper lag adjustment, variation of resistance with temperature or it may be due to abnormal frequency of supply voltage.</a:t>
            </a:r>
          </a:p>
          <a:p>
            <a:r>
              <a:rPr lang="en-US" dirty="0"/>
              <a:t>Error Due to Wrong Magnitude of Fluxes</a:t>
            </a:r>
            <a:br>
              <a:rPr lang="en-US" dirty="0"/>
            </a:br>
            <a:r>
              <a:rPr lang="en-US" dirty="0"/>
              <a:t>There are several reasons for wrong magnitude of fluxes out of these main reasons are abnormal values of current and voltage.</a:t>
            </a:r>
          </a:p>
        </p:txBody>
      </p:sp>
    </p:spTree>
    <p:extLst>
      <p:ext uri="{BB962C8B-B14F-4D97-AF65-F5344CB8AC3E}">
        <p14:creationId xmlns:p14="http://schemas.microsoft.com/office/powerpoint/2010/main" val="292623238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lgn="just">
              <a:buNone/>
            </a:pPr>
            <a:r>
              <a:rPr lang="en-US" b="1" dirty="0"/>
              <a:t>Frequency Variations: </a:t>
            </a:r>
            <a:r>
              <a:rPr lang="en-US" dirty="0"/>
              <a:t>The meter is designed to give minimum error at a particular frequency (generally 50 Hz). If the supply frequency changes, the reactance of the coils also changes, resulting in a small error. Fortunately, this is not of much significance because commercial frequencies are held within close limits.</a:t>
            </a:r>
          </a:p>
        </p:txBody>
      </p:sp>
    </p:spTree>
    <p:extLst>
      <p:ext uri="{BB962C8B-B14F-4D97-AF65-F5344CB8AC3E}">
        <p14:creationId xmlns:p14="http://schemas.microsoft.com/office/powerpoint/2010/main" val="12591233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63236" y="124691"/>
            <a:ext cx="11817927" cy="6373091"/>
          </a:xfrm>
          <a:prstGeom prst="rect">
            <a:avLst/>
          </a:prstGeom>
        </p:spPr>
      </p:pic>
    </p:spTree>
    <p:extLst>
      <p:ext uri="{BB962C8B-B14F-4D97-AF65-F5344CB8AC3E}">
        <p14:creationId xmlns:p14="http://schemas.microsoft.com/office/powerpoint/2010/main" val="103028338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554182" y="374073"/>
            <a:ext cx="11457709" cy="6040581"/>
          </a:xfrm>
          <a:prstGeom prst="rect">
            <a:avLst/>
          </a:prstGeom>
        </p:spPr>
      </p:pic>
    </p:spTree>
    <p:extLst>
      <p:ext uri="{BB962C8B-B14F-4D97-AF65-F5344CB8AC3E}">
        <p14:creationId xmlns:p14="http://schemas.microsoft.com/office/powerpoint/2010/main" val="61142572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84908" y="365125"/>
            <a:ext cx="11360727" cy="6243493"/>
          </a:xfrm>
          <a:prstGeom prst="rect">
            <a:avLst/>
          </a:prstGeom>
        </p:spPr>
      </p:pic>
    </p:spTree>
    <p:extLst>
      <p:ext uri="{BB962C8B-B14F-4D97-AF65-F5344CB8AC3E}">
        <p14:creationId xmlns:p14="http://schemas.microsoft.com/office/powerpoint/2010/main" val="33223624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365126"/>
            <a:ext cx="10702636" cy="6091092"/>
          </a:xfrm>
          <a:prstGeom prst="rect">
            <a:avLst/>
          </a:prstGeom>
        </p:spPr>
      </p:pic>
    </p:spTree>
    <p:extLst>
      <p:ext uri="{BB962C8B-B14F-4D97-AF65-F5344CB8AC3E}">
        <p14:creationId xmlns:p14="http://schemas.microsoft.com/office/powerpoint/2010/main" val="35884422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Adjustments in single phase energy meter </a:t>
            </a:r>
          </a:p>
        </p:txBody>
      </p:sp>
      <p:sp>
        <p:nvSpPr>
          <p:cNvPr id="3" name="Content Placeholder 2"/>
          <p:cNvSpPr>
            <a:spLocks noGrp="1"/>
          </p:cNvSpPr>
          <p:nvPr>
            <p:ph idx="1"/>
          </p:nvPr>
        </p:nvSpPr>
        <p:spPr/>
        <p:txBody>
          <a:bodyPr/>
          <a:lstStyle/>
          <a:p>
            <a:r>
              <a:rPr lang="en-US" dirty="0"/>
              <a:t>1. preliminary light load adjustments</a:t>
            </a:r>
          </a:p>
          <a:p>
            <a:r>
              <a:rPr lang="en-US" dirty="0"/>
              <a:t>2.Full load </a:t>
            </a:r>
            <a:r>
              <a:rPr lang="en-US" dirty="0" err="1"/>
              <a:t>u.p.f</a:t>
            </a:r>
            <a:r>
              <a:rPr lang="en-US" dirty="0"/>
              <a:t> adjustment</a:t>
            </a:r>
          </a:p>
          <a:p>
            <a:r>
              <a:rPr lang="en-US" dirty="0"/>
              <a:t>3. Low </a:t>
            </a:r>
            <a:r>
              <a:rPr lang="en-US" dirty="0" err="1"/>
              <a:t>p.f</a:t>
            </a:r>
            <a:r>
              <a:rPr lang="en-US" dirty="0"/>
              <a:t> adjustment</a:t>
            </a:r>
          </a:p>
          <a:p>
            <a:r>
              <a:rPr lang="en-US" dirty="0"/>
              <a:t>4.Light load adjustment</a:t>
            </a:r>
          </a:p>
          <a:p>
            <a:r>
              <a:rPr lang="en-US" dirty="0"/>
              <a:t>5.Creep adjustment</a:t>
            </a:r>
          </a:p>
          <a:p>
            <a:endParaRPr lang="en-US" dirty="0"/>
          </a:p>
          <a:p>
            <a:endParaRPr lang="en-US" dirty="0"/>
          </a:p>
        </p:txBody>
      </p:sp>
    </p:spTree>
    <p:extLst>
      <p:ext uri="{BB962C8B-B14F-4D97-AF65-F5344CB8AC3E}">
        <p14:creationId xmlns:p14="http://schemas.microsoft.com/office/powerpoint/2010/main" val="326836801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65125"/>
            <a:ext cx="11353799" cy="1784063"/>
          </a:xfrm>
          <a:prstGeom prst="rect">
            <a:avLst/>
          </a:prstGeom>
        </p:spPr>
      </p:pic>
      <p:pic>
        <p:nvPicPr>
          <p:cNvPr id="5" name="Picture 4"/>
          <p:cNvPicPr>
            <a:picLocks noChangeAspect="1"/>
          </p:cNvPicPr>
          <p:nvPr/>
        </p:nvPicPr>
        <p:blipFill>
          <a:blip r:embed="rId3"/>
          <a:stretch>
            <a:fillRect/>
          </a:stretch>
        </p:blipFill>
        <p:spPr>
          <a:xfrm>
            <a:off x="360218" y="2149188"/>
            <a:ext cx="11139055" cy="3778969"/>
          </a:xfrm>
          <a:prstGeom prst="rect">
            <a:avLst/>
          </a:prstGeom>
        </p:spPr>
      </p:pic>
    </p:spTree>
    <p:extLst>
      <p:ext uri="{BB962C8B-B14F-4D97-AF65-F5344CB8AC3E}">
        <p14:creationId xmlns:p14="http://schemas.microsoft.com/office/powerpoint/2010/main" val="29166993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365124"/>
            <a:ext cx="10688782" cy="5938693"/>
          </a:xfrm>
          <a:prstGeom prst="rect">
            <a:avLst/>
          </a:prstGeom>
        </p:spPr>
      </p:pic>
    </p:spTree>
    <p:extLst>
      <p:ext uri="{BB962C8B-B14F-4D97-AF65-F5344CB8AC3E}">
        <p14:creationId xmlns:p14="http://schemas.microsoft.com/office/powerpoint/2010/main" val="38694017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365125"/>
            <a:ext cx="10647218" cy="5910984"/>
          </a:xfrm>
          <a:prstGeom prst="rect">
            <a:avLst/>
          </a:prstGeom>
        </p:spPr>
      </p:pic>
    </p:spTree>
    <p:extLst>
      <p:ext uri="{BB962C8B-B14F-4D97-AF65-F5344CB8AC3E}">
        <p14:creationId xmlns:p14="http://schemas.microsoft.com/office/powerpoint/2010/main" val="287268049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623455"/>
            <a:ext cx="10896600" cy="5375563"/>
          </a:xfrm>
          <a:prstGeom prst="rect">
            <a:avLst/>
          </a:prstGeom>
        </p:spPr>
      </p:pic>
    </p:spTree>
    <p:extLst>
      <p:ext uri="{BB962C8B-B14F-4D97-AF65-F5344CB8AC3E}">
        <p14:creationId xmlns:p14="http://schemas.microsoft.com/office/powerpoint/2010/main" val="390036641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3</a:t>
            </a:r>
          </a:p>
        </p:txBody>
      </p:sp>
      <p:sp>
        <p:nvSpPr>
          <p:cNvPr id="3" name="Content Placeholder 2"/>
          <p:cNvSpPr>
            <a:spLocks noGrp="1"/>
          </p:cNvSpPr>
          <p:nvPr>
            <p:ph idx="1"/>
          </p:nvPr>
        </p:nvSpPr>
        <p:spPr/>
        <p:txBody>
          <a:bodyPr/>
          <a:lstStyle/>
          <a:p>
            <a:r>
              <a:rPr lang="en-US" dirty="0"/>
              <a:t>What we are going to study in this lecture is </a:t>
            </a:r>
          </a:p>
          <a:p>
            <a:r>
              <a:rPr lang="en-US" dirty="0"/>
              <a:t>Calibration of Energy Meter</a:t>
            </a:r>
          </a:p>
          <a:p>
            <a:r>
              <a:rPr lang="en-US" dirty="0"/>
              <a:t>3 phase Energy Meter</a:t>
            </a:r>
          </a:p>
          <a:p>
            <a:r>
              <a:rPr lang="en-US" dirty="0"/>
              <a:t>Digital Energy Meter</a:t>
            </a:r>
          </a:p>
        </p:txBody>
      </p:sp>
    </p:spTree>
    <p:extLst>
      <p:ext uri="{BB962C8B-B14F-4D97-AF65-F5344CB8AC3E}">
        <p14:creationId xmlns:p14="http://schemas.microsoft.com/office/powerpoint/2010/main" val="328778146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512617" y="365125"/>
            <a:ext cx="11388437" cy="5980257"/>
          </a:xfrm>
          <a:prstGeom prst="rect">
            <a:avLst/>
          </a:prstGeom>
        </p:spPr>
      </p:pic>
    </p:spTree>
    <p:extLst>
      <p:ext uri="{BB962C8B-B14F-4D97-AF65-F5344CB8AC3E}">
        <p14:creationId xmlns:p14="http://schemas.microsoft.com/office/powerpoint/2010/main" val="2249909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01782"/>
            <a:ext cx="10515600" cy="5775181"/>
          </a:xfrm>
        </p:spPr>
        <p:txBody>
          <a:bodyPr>
            <a:normAutofit/>
          </a:bodyPr>
          <a:lstStyle/>
          <a:p>
            <a:pPr algn="just"/>
            <a:r>
              <a:rPr lang="en-US" b="1" u="sng" dirty="0"/>
              <a:t>1kW=1000 watts </a:t>
            </a:r>
          </a:p>
          <a:p>
            <a:pPr algn="just"/>
            <a:r>
              <a:rPr lang="en-US" b="1" u="sng" dirty="0"/>
              <a:t>1 watt-hour= one watt of power consumed in one hour</a:t>
            </a:r>
          </a:p>
          <a:p>
            <a:pPr algn="just"/>
            <a:r>
              <a:rPr lang="en-US" b="1" u="sng" dirty="0"/>
              <a:t>1kWh= 1 kilowatt of energy consumed in 1 hour.</a:t>
            </a:r>
          </a:p>
          <a:p>
            <a:pPr algn="just"/>
            <a:r>
              <a:rPr lang="en-US" b="1" u="sng" dirty="0"/>
              <a:t>           = 1 unit of energy</a:t>
            </a:r>
          </a:p>
          <a:p>
            <a:pPr algn="just"/>
            <a:r>
              <a:rPr lang="en-US" dirty="0"/>
              <a:t>One KWh is referred as one unit of energy. </a:t>
            </a:r>
          </a:p>
          <a:p>
            <a:pPr algn="just"/>
            <a:r>
              <a:rPr lang="en-US" dirty="0"/>
              <a:t>An </a:t>
            </a:r>
            <a:r>
              <a:rPr lang="en-US" i="1" dirty="0"/>
              <a:t>Unit </a:t>
            </a:r>
            <a:r>
              <a:rPr lang="en-US" dirty="0"/>
              <a:t>of energy is the energy consumed when power is delivered at an average rate of thousand watts per hour.</a:t>
            </a:r>
          </a:p>
          <a:p>
            <a:pPr algn="just"/>
            <a:r>
              <a:rPr lang="en-US" dirty="0"/>
              <a:t>If the load on the system is such that the power consumption varies, it is impossible to obtain an accurate measure of the energy consumed by reading watts and time.</a:t>
            </a:r>
          </a:p>
          <a:p>
            <a:pPr algn="just"/>
            <a:r>
              <a:rPr lang="en-US" dirty="0"/>
              <a:t>Thus, energy measurements are made with the help of a watt-hour meter or energy meter.</a:t>
            </a:r>
          </a:p>
        </p:txBody>
      </p:sp>
    </p:spTree>
    <p:extLst>
      <p:ext uri="{BB962C8B-B14F-4D97-AF65-F5344CB8AC3E}">
        <p14:creationId xmlns:p14="http://schemas.microsoft.com/office/powerpoint/2010/main" val="148291991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1" y="152400"/>
            <a:ext cx="10716490" cy="6816436"/>
          </a:xfrm>
          <a:prstGeom prst="rect">
            <a:avLst/>
          </a:prstGeom>
        </p:spPr>
      </p:pic>
    </p:spTree>
    <p:extLst>
      <p:ext uri="{BB962C8B-B14F-4D97-AF65-F5344CB8AC3E}">
        <p14:creationId xmlns:p14="http://schemas.microsoft.com/office/powerpoint/2010/main" val="365685145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235527"/>
            <a:ext cx="10785764" cy="5941436"/>
          </a:xfrm>
          <a:prstGeom prst="rect">
            <a:avLst/>
          </a:prstGeom>
        </p:spPr>
      </p:pic>
    </p:spTree>
    <p:extLst>
      <p:ext uri="{BB962C8B-B14F-4D97-AF65-F5344CB8AC3E}">
        <p14:creationId xmlns:p14="http://schemas.microsoft.com/office/powerpoint/2010/main" val="248300556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706583" y="221674"/>
            <a:ext cx="11014362" cy="6123709"/>
          </a:xfrm>
          <a:prstGeom prst="rect">
            <a:avLst/>
          </a:prstGeom>
        </p:spPr>
      </p:pic>
    </p:spTree>
    <p:extLst>
      <p:ext uri="{BB962C8B-B14F-4D97-AF65-F5344CB8AC3E}">
        <p14:creationId xmlns:p14="http://schemas.microsoft.com/office/powerpoint/2010/main" val="341433724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65018" y="365125"/>
            <a:ext cx="10688782" cy="4564109"/>
          </a:xfrm>
          <a:prstGeom prst="rect">
            <a:avLst/>
          </a:prstGeom>
        </p:spPr>
      </p:pic>
      <p:pic>
        <p:nvPicPr>
          <p:cNvPr id="5" name="Picture 4"/>
          <p:cNvPicPr>
            <a:picLocks noChangeAspect="1"/>
          </p:cNvPicPr>
          <p:nvPr/>
        </p:nvPicPr>
        <p:blipFill>
          <a:blip r:embed="rId3"/>
          <a:stretch>
            <a:fillRect/>
          </a:stretch>
        </p:blipFill>
        <p:spPr>
          <a:xfrm>
            <a:off x="665019" y="4929233"/>
            <a:ext cx="10688782" cy="1676283"/>
          </a:xfrm>
          <a:prstGeom prst="rect">
            <a:avLst/>
          </a:prstGeom>
        </p:spPr>
      </p:pic>
    </p:spTree>
    <p:extLst>
      <p:ext uri="{BB962C8B-B14F-4D97-AF65-F5344CB8AC3E}">
        <p14:creationId xmlns:p14="http://schemas.microsoft.com/office/powerpoint/2010/main" val="375675482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581892" y="365125"/>
            <a:ext cx="11097490" cy="5811838"/>
          </a:xfrm>
          <a:prstGeom prst="rect">
            <a:avLst/>
          </a:prstGeom>
        </p:spPr>
      </p:pic>
    </p:spTree>
    <p:extLst>
      <p:ext uri="{BB962C8B-B14F-4D97-AF65-F5344CB8AC3E}">
        <p14:creationId xmlns:p14="http://schemas.microsoft.com/office/powerpoint/2010/main" val="142098303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838200" y="1881043"/>
            <a:ext cx="10515600" cy="4351338"/>
          </a:xfrm>
        </p:spPr>
        <p:txBody>
          <a:bodyPr/>
          <a:lstStyle/>
          <a:p>
            <a:endParaRPr lang="en-US"/>
          </a:p>
        </p:txBody>
      </p:sp>
      <p:pic>
        <p:nvPicPr>
          <p:cNvPr id="4" name="Picture 3"/>
          <p:cNvPicPr>
            <a:picLocks noChangeAspect="1"/>
          </p:cNvPicPr>
          <p:nvPr/>
        </p:nvPicPr>
        <p:blipFill>
          <a:blip r:embed="rId2"/>
          <a:stretch>
            <a:fillRect/>
          </a:stretch>
        </p:blipFill>
        <p:spPr>
          <a:xfrm>
            <a:off x="838200" y="365125"/>
            <a:ext cx="10515600" cy="4664075"/>
          </a:xfrm>
          <a:prstGeom prst="rect">
            <a:avLst/>
          </a:prstGeom>
        </p:spPr>
      </p:pic>
      <p:pic>
        <p:nvPicPr>
          <p:cNvPr id="5" name="Picture 4"/>
          <p:cNvPicPr>
            <a:picLocks noChangeAspect="1"/>
          </p:cNvPicPr>
          <p:nvPr/>
        </p:nvPicPr>
        <p:blipFill>
          <a:blip r:embed="rId3"/>
          <a:stretch>
            <a:fillRect/>
          </a:stretch>
        </p:blipFill>
        <p:spPr>
          <a:xfrm>
            <a:off x="838200" y="5029200"/>
            <a:ext cx="10515600" cy="1435359"/>
          </a:xfrm>
          <a:prstGeom prst="rect">
            <a:avLst/>
          </a:prstGeom>
        </p:spPr>
      </p:pic>
    </p:spTree>
    <p:extLst>
      <p:ext uri="{BB962C8B-B14F-4D97-AF65-F5344CB8AC3E}">
        <p14:creationId xmlns:p14="http://schemas.microsoft.com/office/powerpoint/2010/main" val="11839990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71055"/>
            <a:ext cx="10515600" cy="5705908"/>
          </a:xfrm>
        </p:spPr>
        <p:txBody>
          <a:bodyPr>
            <a:normAutofit/>
          </a:bodyPr>
          <a:lstStyle/>
          <a:p>
            <a:pPr algn="just"/>
            <a:r>
              <a:rPr lang="en-US" dirty="0"/>
              <a:t>The percentage errors in disc speed, time taken for given number of rotations or wattage consumption can also be similarly determined. It is to be noted that the accuracy of calibration depends on the accuracy with which the wattage is measured using a standard wattmeter.</a:t>
            </a:r>
          </a:p>
          <a:p>
            <a:pPr algn="just"/>
            <a:endParaRPr lang="en-US" dirty="0"/>
          </a:p>
          <a:p>
            <a:pPr algn="just"/>
            <a:r>
              <a:rPr lang="en-US" dirty="0"/>
              <a:t>It is also needful to ensure the accuracy of the stop clock used for time measurements. Finally a calibration curve can be drawn as a plot of the percentage error on the y- axis and indicated energy reading- IRE or ammeter reading- I on the x- axis as shown in figure 8.6. </a:t>
            </a:r>
          </a:p>
          <a:p>
            <a:pPr algn="just"/>
            <a:endParaRPr lang="en-US" dirty="0"/>
          </a:p>
          <a:p>
            <a:pPr algn="just"/>
            <a:r>
              <a:rPr lang="en-US" dirty="0"/>
              <a:t>It should be observed that the different points so obtained are joined using straight lines to get the complete calibration curve.</a:t>
            </a:r>
          </a:p>
        </p:txBody>
      </p:sp>
    </p:spTree>
    <p:extLst>
      <p:ext uri="{BB962C8B-B14F-4D97-AF65-F5344CB8AC3E}">
        <p14:creationId xmlns:p14="http://schemas.microsoft.com/office/powerpoint/2010/main" val="269515788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04800"/>
            <a:ext cx="10515600" cy="5872163"/>
          </a:xfrm>
        </p:spPr>
        <p:txBody>
          <a:bodyPr/>
          <a:lstStyle/>
          <a:p>
            <a:pPr algn="just"/>
            <a:endParaRPr lang="en-US" dirty="0"/>
          </a:p>
          <a:p>
            <a:pPr algn="just"/>
            <a:r>
              <a:rPr lang="en-US" dirty="0"/>
              <a:t>The use of calibration curves are obvious. Whenever an already calibrated meter is used for measurements, the reading shown by the meter can be converted to its true value by using the calibration curve. </a:t>
            </a:r>
          </a:p>
          <a:p>
            <a:pPr algn="just"/>
            <a:r>
              <a:rPr lang="en-US" dirty="0"/>
              <a:t>The meter is usually adjusted to read within ± 0.5 % of the correct registration.</a:t>
            </a:r>
          </a:p>
        </p:txBody>
      </p:sp>
      <p:pic>
        <p:nvPicPr>
          <p:cNvPr id="4" name="Picture 3"/>
          <p:cNvPicPr>
            <a:picLocks noChangeAspect="1"/>
          </p:cNvPicPr>
          <p:nvPr/>
        </p:nvPicPr>
        <p:blipFill>
          <a:blip r:embed="rId2"/>
          <a:stretch>
            <a:fillRect/>
          </a:stretch>
        </p:blipFill>
        <p:spPr>
          <a:xfrm>
            <a:off x="3289563" y="3602182"/>
            <a:ext cx="6280872" cy="2798618"/>
          </a:xfrm>
          <a:prstGeom prst="rect">
            <a:avLst/>
          </a:prstGeom>
        </p:spPr>
      </p:pic>
    </p:spTree>
    <p:extLst>
      <p:ext uri="{BB962C8B-B14F-4D97-AF65-F5344CB8AC3E}">
        <p14:creationId xmlns:p14="http://schemas.microsoft.com/office/powerpoint/2010/main" val="276042748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540328" y="67664"/>
            <a:ext cx="11152908" cy="6722672"/>
          </a:xfrm>
          <a:prstGeom prst="rect">
            <a:avLst/>
          </a:prstGeom>
        </p:spPr>
      </p:pic>
    </p:spTree>
    <p:extLst>
      <p:ext uri="{BB962C8B-B14F-4D97-AF65-F5344CB8AC3E}">
        <p14:creationId xmlns:p14="http://schemas.microsoft.com/office/powerpoint/2010/main" val="286342247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365125"/>
            <a:ext cx="11145982" cy="5910984"/>
          </a:xfrm>
          <a:prstGeom prst="rect">
            <a:avLst/>
          </a:prstGeom>
        </p:spPr>
      </p:pic>
    </p:spTree>
    <p:extLst>
      <p:ext uri="{BB962C8B-B14F-4D97-AF65-F5344CB8AC3E}">
        <p14:creationId xmlns:p14="http://schemas.microsoft.com/office/powerpoint/2010/main" val="220922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01782" y="309708"/>
            <a:ext cx="11485418" cy="5523056"/>
          </a:xfrm>
          <a:prstGeom prst="rect">
            <a:avLst/>
          </a:prstGeom>
        </p:spPr>
      </p:pic>
    </p:spTree>
    <p:extLst>
      <p:ext uri="{BB962C8B-B14F-4D97-AF65-F5344CB8AC3E}">
        <p14:creationId xmlns:p14="http://schemas.microsoft.com/office/powerpoint/2010/main" val="86085748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706582" y="365125"/>
            <a:ext cx="10945091" cy="5811838"/>
          </a:xfrm>
          <a:prstGeom prst="rect">
            <a:avLst/>
          </a:prstGeom>
        </p:spPr>
      </p:pic>
    </p:spTree>
    <p:extLst>
      <p:ext uri="{BB962C8B-B14F-4D97-AF65-F5344CB8AC3E}">
        <p14:creationId xmlns:p14="http://schemas.microsoft.com/office/powerpoint/2010/main" val="382646657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65018" y="365125"/>
            <a:ext cx="11194473" cy="5811838"/>
          </a:xfrm>
          <a:prstGeom prst="rect">
            <a:avLst/>
          </a:prstGeom>
        </p:spPr>
      </p:pic>
    </p:spTree>
    <p:extLst>
      <p:ext uri="{BB962C8B-B14F-4D97-AF65-F5344CB8AC3E}">
        <p14:creationId xmlns:p14="http://schemas.microsoft.com/office/powerpoint/2010/main" val="27514636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32509" y="0"/>
            <a:ext cx="11194473" cy="4630453"/>
          </a:xfrm>
          <a:prstGeom prst="rect">
            <a:avLst/>
          </a:prstGeom>
        </p:spPr>
      </p:pic>
      <p:pic>
        <p:nvPicPr>
          <p:cNvPr id="5" name="Picture 4"/>
          <p:cNvPicPr>
            <a:picLocks noChangeAspect="1"/>
          </p:cNvPicPr>
          <p:nvPr/>
        </p:nvPicPr>
        <p:blipFill>
          <a:blip r:embed="rId3"/>
          <a:stretch>
            <a:fillRect/>
          </a:stretch>
        </p:blipFill>
        <p:spPr>
          <a:xfrm>
            <a:off x="332509" y="4627278"/>
            <a:ext cx="11430000" cy="2078322"/>
          </a:xfrm>
          <a:prstGeom prst="rect">
            <a:avLst/>
          </a:prstGeom>
        </p:spPr>
      </p:pic>
    </p:spTree>
    <p:extLst>
      <p:ext uri="{BB962C8B-B14F-4D97-AF65-F5344CB8AC3E}">
        <p14:creationId xmlns:p14="http://schemas.microsoft.com/office/powerpoint/2010/main" val="30897373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025236" y="155094"/>
            <a:ext cx="9753599" cy="1670531"/>
          </a:xfrm>
          <a:prstGeom prst="rect">
            <a:avLst/>
          </a:prstGeom>
        </p:spPr>
      </p:pic>
      <p:pic>
        <p:nvPicPr>
          <p:cNvPr id="6" name="Picture 5"/>
          <p:cNvPicPr>
            <a:picLocks noChangeAspect="1"/>
          </p:cNvPicPr>
          <p:nvPr/>
        </p:nvPicPr>
        <p:blipFill>
          <a:blip r:embed="rId3"/>
          <a:stretch>
            <a:fillRect/>
          </a:stretch>
        </p:blipFill>
        <p:spPr>
          <a:xfrm>
            <a:off x="893177" y="1825625"/>
            <a:ext cx="11298823" cy="2275044"/>
          </a:xfrm>
          <a:prstGeom prst="rect">
            <a:avLst/>
          </a:prstGeom>
        </p:spPr>
      </p:pic>
    </p:spTree>
    <p:extLst>
      <p:ext uri="{BB962C8B-B14F-4D97-AF65-F5344CB8AC3E}">
        <p14:creationId xmlns:p14="http://schemas.microsoft.com/office/powerpoint/2010/main" val="259327190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84909" y="365125"/>
            <a:ext cx="11166764" cy="2619328"/>
          </a:xfrm>
          <a:prstGeom prst="rect">
            <a:avLst/>
          </a:prstGeom>
        </p:spPr>
      </p:pic>
      <p:pic>
        <p:nvPicPr>
          <p:cNvPr id="5" name="Picture 4"/>
          <p:cNvPicPr>
            <a:picLocks noChangeAspect="1"/>
          </p:cNvPicPr>
          <p:nvPr/>
        </p:nvPicPr>
        <p:blipFill>
          <a:blip r:embed="rId3"/>
          <a:stretch>
            <a:fillRect/>
          </a:stretch>
        </p:blipFill>
        <p:spPr>
          <a:xfrm>
            <a:off x="484909" y="2984453"/>
            <a:ext cx="11166764" cy="3787078"/>
          </a:xfrm>
          <a:prstGeom prst="rect">
            <a:avLst/>
          </a:prstGeom>
        </p:spPr>
      </p:pic>
    </p:spTree>
    <p:extLst>
      <p:ext uri="{BB962C8B-B14F-4D97-AF65-F5344CB8AC3E}">
        <p14:creationId xmlns:p14="http://schemas.microsoft.com/office/powerpoint/2010/main" val="353440410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stretch>
            <a:fillRect/>
          </a:stretch>
        </p:blipFill>
        <p:spPr>
          <a:xfrm>
            <a:off x="838200" y="365125"/>
            <a:ext cx="10515600" cy="3324844"/>
          </a:xfrm>
          <a:prstGeom prst="rect">
            <a:avLst/>
          </a:prstGeom>
        </p:spPr>
      </p:pic>
      <p:pic>
        <p:nvPicPr>
          <p:cNvPr id="5" name="Picture 4"/>
          <p:cNvPicPr>
            <a:picLocks noChangeAspect="1"/>
          </p:cNvPicPr>
          <p:nvPr/>
        </p:nvPicPr>
        <p:blipFill>
          <a:blip r:embed="rId3"/>
          <a:stretch>
            <a:fillRect/>
          </a:stretch>
        </p:blipFill>
        <p:spPr>
          <a:xfrm>
            <a:off x="838200" y="3689969"/>
            <a:ext cx="2899081" cy="664969"/>
          </a:xfrm>
          <a:prstGeom prst="rect">
            <a:avLst/>
          </a:prstGeom>
        </p:spPr>
      </p:pic>
    </p:spTree>
    <p:extLst>
      <p:ext uri="{BB962C8B-B14F-4D97-AF65-F5344CB8AC3E}">
        <p14:creationId xmlns:p14="http://schemas.microsoft.com/office/powerpoint/2010/main" val="190836515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endParaRPr lang="en-US" dirty="0"/>
          </a:p>
        </p:txBody>
      </p:sp>
      <p:pic>
        <p:nvPicPr>
          <p:cNvPr id="4" name="Picture 3"/>
          <p:cNvPicPr>
            <a:picLocks noChangeAspect="1"/>
          </p:cNvPicPr>
          <p:nvPr/>
        </p:nvPicPr>
        <p:blipFill>
          <a:blip r:embed="rId2"/>
          <a:stretch>
            <a:fillRect/>
          </a:stretch>
        </p:blipFill>
        <p:spPr>
          <a:xfrm>
            <a:off x="838200" y="365125"/>
            <a:ext cx="10411325" cy="5349875"/>
          </a:xfrm>
          <a:prstGeom prst="rect">
            <a:avLst/>
          </a:prstGeom>
        </p:spPr>
      </p:pic>
    </p:spTree>
    <p:extLst>
      <p:ext uri="{BB962C8B-B14F-4D97-AF65-F5344CB8AC3E}">
        <p14:creationId xmlns:p14="http://schemas.microsoft.com/office/powerpoint/2010/main" val="379107475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200" y="365124"/>
            <a:ext cx="10515599" cy="5626601"/>
          </a:xfrm>
          <a:prstGeom prst="rect">
            <a:avLst/>
          </a:prstGeom>
        </p:spPr>
      </p:pic>
    </p:spTree>
    <p:extLst>
      <p:ext uri="{BB962C8B-B14F-4D97-AF65-F5344CB8AC3E}">
        <p14:creationId xmlns:p14="http://schemas.microsoft.com/office/powerpoint/2010/main" val="176858456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60947" y="538931"/>
            <a:ext cx="10082463" cy="2853974"/>
          </a:xfrm>
          <a:prstGeom prst="rect">
            <a:avLst/>
          </a:prstGeom>
        </p:spPr>
      </p:pic>
    </p:spTree>
    <p:extLst>
      <p:ext uri="{BB962C8B-B14F-4D97-AF65-F5344CB8AC3E}">
        <p14:creationId xmlns:p14="http://schemas.microsoft.com/office/powerpoint/2010/main" val="403587388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rotWithShape="1">
          <a:blip r:embed="rId2"/>
          <a:srcRect r="20564"/>
          <a:stretch/>
        </p:blipFill>
        <p:spPr>
          <a:xfrm>
            <a:off x="252846" y="365125"/>
            <a:ext cx="10744199" cy="5259328"/>
          </a:xfrm>
          <a:prstGeom prst="rect">
            <a:avLst/>
          </a:prstGeom>
        </p:spPr>
      </p:pic>
    </p:spTree>
    <p:extLst>
      <p:ext uri="{BB962C8B-B14F-4D97-AF65-F5344CB8AC3E}">
        <p14:creationId xmlns:p14="http://schemas.microsoft.com/office/powerpoint/2010/main" val="30168185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895032794357C4293906AF5BA9203B2" ma:contentTypeVersion="5" ma:contentTypeDescription="Create a new document." ma:contentTypeScope="" ma:versionID="d9c847e3deaa80a01380c215dcaf1557">
  <xsd:schema xmlns:xsd="http://www.w3.org/2001/XMLSchema" xmlns:xs="http://www.w3.org/2001/XMLSchema" xmlns:p="http://schemas.microsoft.com/office/2006/metadata/properties" xmlns:ns2="e8a6af36-2242-4c2b-ae94-7f5ff7765e7b" targetNamespace="http://schemas.microsoft.com/office/2006/metadata/properties" ma:root="true" ma:fieldsID="0fd0869dcee4231348da76a494594a36" ns2:_="">
    <xsd:import namespace="e8a6af36-2242-4c2b-ae94-7f5ff7765e7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8a6af36-2242-4c2b-ae94-7f5ff7765e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2C15419-28BF-4637-8A6A-02741A0B09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8a6af36-2242-4c2b-ae94-7f5ff7765e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F51123E-AAD8-4E73-AB5C-856F4AE6A3D7}">
  <ds:schemaRefs>
    <ds:schemaRef ds:uri="http://schemas.microsoft.com/sharepoint/v3/contenttype/forms"/>
  </ds:schemaRefs>
</ds:datastoreItem>
</file>

<file path=customXml/itemProps3.xml><?xml version="1.0" encoding="utf-8"?>
<ds:datastoreItem xmlns:ds="http://schemas.openxmlformats.org/officeDocument/2006/customXml" ds:itemID="{6F7ACCEC-82BB-452B-8C88-F2CD989BEB44}">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3568</TotalTime>
  <Words>4963</Words>
  <Application>Microsoft Office PowerPoint</Application>
  <PresentationFormat>Widescreen</PresentationFormat>
  <Paragraphs>303</Paragraphs>
  <Slides>156</Slides>
  <Notes>1</Notes>
  <HiddenSlides>0</HiddenSlides>
  <MMClips>0</MMClips>
  <ScaleCrop>false</ScaleCrop>
  <HeadingPairs>
    <vt:vector size="4" baseType="variant">
      <vt:variant>
        <vt:lpstr>Theme</vt:lpstr>
      </vt:variant>
      <vt:variant>
        <vt:i4>1</vt:i4>
      </vt:variant>
      <vt:variant>
        <vt:lpstr>Slide Titles</vt:lpstr>
      </vt:variant>
      <vt:variant>
        <vt:i4>156</vt:i4>
      </vt:variant>
    </vt:vector>
  </HeadingPairs>
  <TitlesOfParts>
    <vt:vector size="157" baseType="lpstr">
      <vt:lpstr>Office Theme</vt:lpstr>
      <vt:lpstr>ENERGY METER</vt:lpstr>
      <vt:lpstr>What we are going to study?</vt:lpstr>
      <vt:lpstr>What we are going to study? In this lecture </vt:lpstr>
      <vt:lpstr>INTRODUCTION</vt:lpstr>
      <vt:lpstr>PowerPoint Presentation</vt:lpstr>
      <vt:lpstr>What is Energy? What is Electrical Energy?</vt:lpstr>
      <vt:lpstr>PowerPoint Presentation</vt:lpstr>
      <vt:lpstr>PowerPoint Presentation</vt:lpstr>
      <vt:lpstr>PowerPoint Presentation</vt:lpstr>
      <vt:lpstr>Types of energy meter</vt:lpstr>
      <vt:lpstr>What they will measure?</vt:lpstr>
      <vt:lpstr>PowerPoint Presentation</vt:lpstr>
      <vt:lpstr>PowerPoint Presentation</vt:lpstr>
      <vt:lpstr>PowerPoint Presentation</vt:lpstr>
      <vt:lpstr>PowerPoint Presentation</vt:lpstr>
      <vt:lpstr>PowerPoint Presentation</vt:lpstr>
      <vt:lpstr>SINGLE PHASE INDUCTION TYPE ENERGY METER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Construction of single phase energy meter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Theory of Operation</vt:lpstr>
      <vt:lpstr>PowerPoint Presentation</vt:lpstr>
      <vt:lpstr>PowerPoint Presentation</vt:lpstr>
      <vt:lpstr>PowerPoint Presentation</vt:lpstr>
      <vt:lpstr>PowerPoint Presentation</vt:lpstr>
      <vt:lpstr>PowerPoint Presentation</vt:lpstr>
      <vt:lpstr>PowerPoint Presentation</vt:lpstr>
      <vt:lpstr>Text Books for EM</vt:lpstr>
      <vt:lpstr>What we are going to study in this lecture?</vt:lpstr>
      <vt:lpstr>Advantages of Induction type EM</vt:lpstr>
      <vt:lpstr>ERRORS IN ENERGY METER AND METHODS TO COMPENSATE THE ERROR</vt:lpstr>
      <vt:lpstr>PowerPoint Presentation</vt:lpstr>
      <vt:lpstr>Other Errors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Creeping in Energy Meter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Over load compensation</vt:lpstr>
      <vt:lpstr>PowerPoint Presentation</vt:lpstr>
      <vt:lpstr>PowerPoint Presentation</vt:lpstr>
      <vt:lpstr>PowerPoint Presentation</vt:lpstr>
      <vt:lpstr>PowerPoint Presentation</vt:lpstr>
      <vt:lpstr>PowerPoint Presentation</vt:lpstr>
      <vt:lpstr>Adjustments in single phase energy meter </vt:lpstr>
      <vt:lpstr>PowerPoint Presentation</vt:lpstr>
      <vt:lpstr>PowerPoint Presentation</vt:lpstr>
      <vt:lpstr>PowerPoint Presentation</vt:lpstr>
      <vt:lpstr>PowerPoint Presentation</vt:lpstr>
      <vt:lpstr>Class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Exercises</vt:lpstr>
      <vt:lpstr>Three Phase Energy Meter</vt:lpstr>
      <vt:lpstr>3 phase energy meter</vt:lpstr>
      <vt:lpstr>PowerPoint Presentation</vt:lpstr>
      <vt:lpstr>PowerPoint Presentation</vt:lpstr>
      <vt:lpstr>8.4.2 Construction, Operation and Testing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Types w.r.t Construction </vt:lpstr>
      <vt:lpstr>ELECTRONIC ENERGY METERS OR DIGITAL ENERGY METERS</vt:lpstr>
      <vt:lpstr>PowerPoint Presentation</vt:lpstr>
      <vt:lpstr>Advantages</vt:lpstr>
      <vt:lpstr>ENERGY TARIFF</vt:lpstr>
      <vt:lpstr>PowerPoint Presentation</vt:lpstr>
      <vt:lpstr>PowerPoint Presentation</vt:lpstr>
      <vt:lpstr>PowerPoint Presentation</vt:lpstr>
      <vt:lpstr>PowerPoint Presentation</vt:lpstr>
      <vt:lpstr>PowerPoint Presentation</vt:lpstr>
      <vt:lpstr>Electronic Energy Meter</vt:lpstr>
      <vt:lpstr>PowerPoint Presentation</vt:lpstr>
      <vt:lpstr> Digital Electronic Energy Meter:</vt:lpstr>
      <vt:lpstr>PowerPoint Presentation</vt:lpstr>
      <vt:lpstr>PowerPoint Presentation</vt:lpstr>
      <vt:lpstr>Digital Energy Meter</vt:lpstr>
      <vt:lpstr>Digital Energy Meter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Smart Energy Meter</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ENERGY METER</dc:title>
  <dc:creator>MAHE</dc:creator>
  <cp:lastModifiedBy>MAHE</cp:lastModifiedBy>
  <cp:revision>133</cp:revision>
  <dcterms:created xsi:type="dcterms:W3CDTF">2020-07-06T10:02:49Z</dcterms:created>
  <dcterms:modified xsi:type="dcterms:W3CDTF">2021-12-20T15:26:24Z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0x0101004895032794357C4293906AF5BA9203B2</vt:lpwstr>
  </property>
</Properties>
</file>

<file path=docProps/thumbnail.jpeg>
</file>